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Lst>
  <p:sldSz cy="5143500" cx="9144000"/>
  <p:notesSz cx="6858000" cy="9144000"/>
  <p:embeddedFontLst>
    <p:embeddedFont>
      <p:font typeface="Roboto"/>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0" Type="http://schemas.openxmlformats.org/officeDocument/2006/relationships/font" Target="fonts/Roboto-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Roboto-bold.fntdata"/><Relationship Id="rId23" Type="http://schemas.openxmlformats.org/officeDocument/2006/relationships/slide" Target="slides/slide18.xml"/><Relationship Id="rId67" Type="http://schemas.openxmlformats.org/officeDocument/2006/relationships/font" Target="fonts/Roboto-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0a57e12c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0a57e12c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0a57e12c34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0a57e12c34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0a57e12c34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0a57e12c34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0a57e12c34_4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0a57e12c34_4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0a57e12c34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0a57e12c34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0a57e12c34_5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0a57e12c34_5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0a57e12c34_5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0a57e12c34_5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0a57e12c34_5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0a57e12c34_5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0a57e12c34_5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0a57e12c34_5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0a57e12c34_5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0a57e12c34_5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0a57e12c34_5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0a57e12c34_5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0a57e12c3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0a57e12c3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0a57e12c34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0a57e12c34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0a57e12c34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0a57e12c34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0a57e12c34_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0a57e12c34_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0a57e12c34_6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0a57e12c34_6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0a57e12c34_6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0a57e12c34_6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0a57e12da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0a57e12d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0a57e12c34_6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0a57e12c34_6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09b512cc9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09b512cc9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0a57e12c34_6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0a57e12c34_6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0a57e12c34_6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0a57e12c34_6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0a57e12c34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0a57e12c34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0a57e12c34_6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0a57e12c34_6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0a57e12c34_6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0a57e12c34_6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0a57e12c34_6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0a57e12c34_6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0a57e12c34_6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0a57e12c34_6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0a57e12c34_6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0a57e12c34_6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0a57e12c34_6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0a57e12c34_6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0a57e12c34_6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0a57e12c34_6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0a57e12c34_6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0a57e12c34_6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0a57e12c34_6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0a57e12c34_6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0a57e12c34_6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0a57e12c34_6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0a57e12c34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0a57e12c34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0a57e12c34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0a57e12c34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0a57e12c34_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0a57e12c34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0a57e12c34_7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0a57e12c34_7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0a57e12c34_7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0a57e12c34_7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0a57e12c34_7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0a57e12c34_7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0a57e12c34_7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0a57e12c34_7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0a57e12c34_7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0a57e12c34_7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0a57e12c34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0a57e12c34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0a57e12c34_7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0a57e12c34_7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0a57e12c34_9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0a57e12c34_9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0a57e12c34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0a57e12c34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0a57e12c34_9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0a57e12c34_9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0a57e12c34_9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0a57e12c34_9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0a57e12c34_9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0a57e12c34_9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0a57e12c34_9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10a57e12c34_9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0a57e12c34_9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0a57e12c34_9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0a57e12c34_9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10a57e12c34_9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0a57e12c34_9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0a57e12c34_9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0a57e12c34_1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10a57e12c34_1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10a57e12c34_6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10a57e12c34_6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0a57e12c34_1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0a57e12c34_1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0a57e12c3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0a57e12c3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0a57e12c34_1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10a57e12c34_1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0a57e12c34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10a57e12c34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0a57e12c34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0a57e12c34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0a57e12c34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0a57e12c34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0a57e12c34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0a57e12c34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40.png"/><Relationship Id="rId5" Type="http://schemas.openxmlformats.org/officeDocument/2006/relationships/image" Target="../media/image19.png"/><Relationship Id="rId6"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22.png"/><Relationship Id="rId5" Type="http://schemas.openxmlformats.org/officeDocument/2006/relationships/image" Target="../media/image32.png"/><Relationship Id="rId6" Type="http://schemas.openxmlformats.org/officeDocument/2006/relationships/image" Target="../media/image25.png"/><Relationship Id="rId7"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9.png"/><Relationship Id="rId4" Type="http://schemas.openxmlformats.org/officeDocument/2006/relationships/image" Target="../media/image26.png"/><Relationship Id="rId5"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3.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0.png"/><Relationship Id="rId4" Type="http://schemas.openxmlformats.org/officeDocument/2006/relationships/image" Target="../media/image44.png"/><Relationship Id="rId5" Type="http://schemas.openxmlformats.org/officeDocument/2006/relationships/image" Target="../media/image34.png"/><Relationship Id="rId6"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7.png"/><Relationship Id="rId4" Type="http://schemas.openxmlformats.org/officeDocument/2006/relationships/image" Target="../media/image46.png"/><Relationship Id="rId5" Type="http://schemas.openxmlformats.org/officeDocument/2006/relationships/image" Target="../media/image35.png"/><Relationship Id="rId6" Type="http://schemas.openxmlformats.org/officeDocument/2006/relationships/image" Target="../media/image38.png"/><Relationship Id="rId7"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2.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9.png"/><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3.png"/><Relationship Id="rId4" Type="http://schemas.openxmlformats.org/officeDocument/2006/relationships/image" Target="../media/image51.png"/><Relationship Id="rId5" Type="http://schemas.openxmlformats.org/officeDocument/2006/relationships/image" Target="../media/image55.png"/><Relationship Id="rId6" Type="http://schemas.openxmlformats.org/officeDocument/2006/relationships/image" Target="../media/image61.png"/><Relationship Id="rId7" Type="http://schemas.openxmlformats.org/officeDocument/2006/relationships/image" Target="../media/image5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8.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so.csdn.net/so/search?from=pc_blog_highlight&amp;q=%E6%AF%94%E8%BE%83%E5%99%A8" TargetMode="External"/><Relationship Id="rId4" Type="http://schemas.openxmlformats.org/officeDocument/2006/relationships/image" Target="../media/image49.png"/><Relationship Id="rId5" Type="http://schemas.openxmlformats.org/officeDocument/2006/relationships/image" Target="../media/image4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1.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6.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9.png"/><Relationship Id="rId4" Type="http://schemas.openxmlformats.org/officeDocument/2006/relationships/image" Target="../media/image54.png"/><Relationship Id="rId5" Type="http://schemas.openxmlformats.org/officeDocument/2006/relationships/image" Target="../media/image6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7.png"/><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6.png"/><Relationship Id="rId4" Type="http://schemas.openxmlformats.org/officeDocument/2006/relationships/image" Target="../media/image60.png"/><Relationship Id="rId5" Type="http://schemas.openxmlformats.org/officeDocument/2006/relationships/image" Target="../media/image70.png"/><Relationship Id="rId6" Type="http://schemas.openxmlformats.org/officeDocument/2006/relationships/image" Target="../media/image63.png"/><Relationship Id="rId7" Type="http://schemas.openxmlformats.org/officeDocument/2006/relationships/image" Target="../media/image8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75.png"/><Relationship Id="rId4" Type="http://schemas.openxmlformats.org/officeDocument/2006/relationships/image" Target="../media/image67.png"/><Relationship Id="rId5" Type="http://schemas.openxmlformats.org/officeDocument/2006/relationships/image" Target="../media/image6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9.png"/><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74.png"/><Relationship Id="rId4" Type="http://schemas.openxmlformats.org/officeDocument/2006/relationships/image" Target="../media/image72.png"/><Relationship Id="rId5" Type="http://schemas.openxmlformats.org/officeDocument/2006/relationships/image" Target="../media/image76.png"/><Relationship Id="rId6" Type="http://schemas.openxmlformats.org/officeDocument/2006/relationships/image" Target="../media/image8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7.png"/><Relationship Id="rId5"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90.png"/><Relationship Id="rId4" Type="http://schemas.openxmlformats.org/officeDocument/2006/relationships/image" Target="../media/image73.png"/><Relationship Id="rId5" Type="http://schemas.openxmlformats.org/officeDocument/2006/relationships/image" Target="../media/image77.png"/><Relationship Id="rId6" Type="http://schemas.openxmlformats.org/officeDocument/2006/relationships/image" Target="../media/image79.png"/><Relationship Id="rId7" Type="http://schemas.openxmlformats.org/officeDocument/2006/relationships/hyperlink" Target="https://docs.google.com/presentation/u/0/d/1WlREi20X20UEffSFI4F4cngDu2EvEcdmVAcN5_6gRQ4/edit"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7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81.png"/><Relationship Id="rId4" Type="http://schemas.openxmlformats.org/officeDocument/2006/relationships/image" Target="../media/image86.png"/><Relationship Id="rId5" Type="http://schemas.openxmlformats.org/officeDocument/2006/relationships/image" Target="../media/image8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82.png"/><Relationship Id="rId4" Type="http://schemas.openxmlformats.org/officeDocument/2006/relationships/image" Target="../media/image1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96.png"/><Relationship Id="rId4" Type="http://schemas.openxmlformats.org/officeDocument/2006/relationships/image" Target="../media/image88.png"/><Relationship Id="rId5" Type="http://schemas.openxmlformats.org/officeDocument/2006/relationships/image" Target="../media/image155.png"/><Relationship Id="rId6" Type="http://schemas.openxmlformats.org/officeDocument/2006/relationships/image" Target="../media/image8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85.png"/><Relationship Id="rId4" Type="http://schemas.openxmlformats.org/officeDocument/2006/relationships/image" Target="../media/image97.png"/><Relationship Id="rId5" Type="http://schemas.openxmlformats.org/officeDocument/2006/relationships/image" Target="../media/image9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93.png"/><Relationship Id="rId4" Type="http://schemas.openxmlformats.org/officeDocument/2006/relationships/image" Target="../media/image87.png"/><Relationship Id="rId5" Type="http://schemas.openxmlformats.org/officeDocument/2006/relationships/image" Target="../media/image9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92.png"/><Relationship Id="rId4" Type="http://schemas.openxmlformats.org/officeDocument/2006/relationships/image" Target="../media/image1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94.png"/><Relationship Id="rId4" Type="http://schemas.openxmlformats.org/officeDocument/2006/relationships/image" Target="../media/image103.png"/><Relationship Id="rId5" Type="http://schemas.openxmlformats.org/officeDocument/2006/relationships/image" Target="../media/image10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98.png"/><Relationship Id="rId4" Type="http://schemas.openxmlformats.org/officeDocument/2006/relationships/image" Target="../media/image9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0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01.png"/><Relationship Id="rId4" Type="http://schemas.openxmlformats.org/officeDocument/2006/relationships/image" Target="../media/image10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04.png"/><Relationship Id="rId4" Type="http://schemas.openxmlformats.org/officeDocument/2006/relationships/image" Target="../media/image11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09.png"/><Relationship Id="rId4" Type="http://schemas.openxmlformats.org/officeDocument/2006/relationships/image" Target="../media/image117.png"/><Relationship Id="rId5" Type="http://schemas.openxmlformats.org/officeDocument/2006/relationships/image" Target="../media/image10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08.png"/><Relationship Id="rId4" Type="http://schemas.openxmlformats.org/officeDocument/2006/relationships/image" Target="../media/image107.png"/><Relationship Id="rId5" Type="http://schemas.openxmlformats.org/officeDocument/2006/relationships/image" Target="../media/image116.png"/><Relationship Id="rId6" Type="http://schemas.openxmlformats.org/officeDocument/2006/relationships/image" Target="../media/image1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12.png"/><Relationship Id="rId4" Type="http://schemas.openxmlformats.org/officeDocument/2006/relationships/image" Target="../media/image115.png"/><Relationship Id="rId5" Type="http://schemas.openxmlformats.org/officeDocument/2006/relationships/image" Target="../media/image11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21.png"/><Relationship Id="rId4" Type="http://schemas.openxmlformats.org/officeDocument/2006/relationships/image" Target="../media/image118.png"/><Relationship Id="rId5" Type="http://schemas.openxmlformats.org/officeDocument/2006/relationships/image" Target="../media/image128.png"/><Relationship Id="rId6" Type="http://schemas.openxmlformats.org/officeDocument/2006/relationships/image" Target="../media/image122.png"/><Relationship Id="rId7" Type="http://schemas.openxmlformats.org/officeDocument/2006/relationships/image" Target="../media/image1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19.png"/><Relationship Id="rId4" Type="http://schemas.openxmlformats.org/officeDocument/2006/relationships/image" Target="../media/image120.png"/><Relationship Id="rId5" Type="http://schemas.openxmlformats.org/officeDocument/2006/relationships/image" Target="../media/image123.png"/><Relationship Id="rId6" Type="http://schemas.openxmlformats.org/officeDocument/2006/relationships/image" Target="../media/image12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28.png"/><Relationship Id="rId4" Type="http://schemas.openxmlformats.org/officeDocument/2006/relationships/image" Target="../media/image12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25.png"/><Relationship Id="rId4" Type="http://schemas.openxmlformats.org/officeDocument/2006/relationships/image" Target="../media/image1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34.png"/><Relationship Id="rId4" Type="http://schemas.openxmlformats.org/officeDocument/2006/relationships/image" Target="../media/image131.png"/><Relationship Id="rId5" Type="http://schemas.openxmlformats.org/officeDocument/2006/relationships/image" Target="../media/image1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33.png"/><Relationship Id="rId4" Type="http://schemas.openxmlformats.org/officeDocument/2006/relationships/image" Target="../media/image13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40.png"/><Relationship Id="rId4" Type="http://schemas.openxmlformats.org/officeDocument/2006/relationships/image" Target="../media/image13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42.png"/><Relationship Id="rId4" Type="http://schemas.openxmlformats.org/officeDocument/2006/relationships/image" Target="../media/image135.png"/><Relationship Id="rId5" Type="http://schemas.openxmlformats.org/officeDocument/2006/relationships/image" Target="../media/image139.png"/><Relationship Id="rId6" Type="http://schemas.openxmlformats.org/officeDocument/2006/relationships/image" Target="../media/image148.png"/><Relationship Id="rId7" Type="http://schemas.openxmlformats.org/officeDocument/2006/relationships/image" Target="../media/image13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41.png"/><Relationship Id="rId4" Type="http://schemas.openxmlformats.org/officeDocument/2006/relationships/image" Target="../media/image143.png"/><Relationship Id="rId5" Type="http://schemas.openxmlformats.org/officeDocument/2006/relationships/image" Target="../media/image14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4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5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50.png"/><Relationship Id="rId4" Type="http://schemas.openxmlformats.org/officeDocument/2006/relationships/image" Target="../media/image1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11.gif"/><Relationship Id="rId5"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46.png"/><Relationship Id="rId4" Type="http://schemas.openxmlformats.org/officeDocument/2006/relationships/image" Target="../media/image15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hyperlink" Target="https://space.bilibili.com/21630984" TargetMode="External"/><Relationship Id="rId4" Type="http://schemas.openxmlformats.org/officeDocument/2006/relationships/hyperlink" Target="https://www.youtube.com/c/%E5%8F%A4%E5%9F%8E%E7%AE%97%E6%B3%95" TargetMode="External"/><Relationship Id="rId5" Type="http://schemas.openxmlformats.org/officeDocument/2006/relationships/image" Target="../media/image147.png"/><Relationship Id="rId6" Type="http://schemas.openxmlformats.org/officeDocument/2006/relationships/image" Target="../media/image154.png"/><Relationship Id="rId7" Type="http://schemas.openxmlformats.org/officeDocument/2006/relationships/image" Target="../media/image15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7.png"/><Relationship Id="rId4" Type="http://schemas.openxmlformats.org/officeDocument/2006/relationships/image" Target="../media/image16.pn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744575"/>
            <a:ext cx="8520600" cy="1389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t>LeetCode 全系列速通 (六)</a:t>
            </a:r>
            <a:endParaRPr b="1"/>
          </a:p>
        </p:txBody>
      </p:sp>
      <p:sp>
        <p:nvSpPr>
          <p:cNvPr id="55" name="Google Shape;55;p13"/>
          <p:cNvSpPr txBox="1"/>
          <p:nvPr/>
        </p:nvSpPr>
        <p:spPr>
          <a:xfrm>
            <a:off x="6695400" y="4213350"/>
            <a:ext cx="190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你们的好朋友Eddie</a:t>
            </a:r>
            <a:endParaRPr/>
          </a:p>
        </p:txBody>
      </p:sp>
      <p:sp>
        <p:nvSpPr>
          <p:cNvPr id="56" name="Google Shape;56;p13"/>
          <p:cNvSpPr txBox="1"/>
          <p:nvPr/>
        </p:nvSpPr>
        <p:spPr>
          <a:xfrm>
            <a:off x="2798100" y="2370825"/>
            <a:ext cx="45726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rgbClr val="434343"/>
                </a:solidFill>
              </a:rPr>
              <a:t>16. 链表 (List)</a:t>
            </a:r>
            <a:endParaRPr sz="2200">
              <a:solidFill>
                <a:srgbClr val="434343"/>
              </a:solidFill>
            </a:endParaRPr>
          </a:p>
          <a:p>
            <a:pPr indent="0" lvl="0" marL="0" rtl="0" algn="l">
              <a:spcBef>
                <a:spcPts val="0"/>
              </a:spcBef>
              <a:spcAft>
                <a:spcPts val="0"/>
              </a:spcAft>
              <a:buNone/>
            </a:pPr>
            <a:r>
              <a:rPr lang="en" sz="2200">
                <a:solidFill>
                  <a:srgbClr val="434343"/>
                </a:solidFill>
              </a:rPr>
              <a:t>17. 比较器 (Comparator)</a:t>
            </a:r>
            <a:endParaRPr sz="2200">
              <a:solidFill>
                <a:srgbClr val="434343"/>
              </a:solidFill>
            </a:endParaRPr>
          </a:p>
          <a:p>
            <a:pPr indent="0" lvl="0" marL="0" rtl="0" algn="l">
              <a:spcBef>
                <a:spcPts val="0"/>
              </a:spcBef>
              <a:spcAft>
                <a:spcPts val="0"/>
              </a:spcAft>
              <a:buNone/>
            </a:pPr>
            <a:r>
              <a:rPr lang="en" sz="2200">
                <a:solidFill>
                  <a:srgbClr val="434343"/>
                </a:solidFill>
              </a:rPr>
              <a:t>18. 最近最少使用缓存 (LRU)</a:t>
            </a:r>
            <a:endParaRPr sz="2200">
              <a:solidFill>
                <a:srgbClr val="434343"/>
              </a:solidFill>
            </a:endParaRPr>
          </a:p>
          <a:p>
            <a:pPr indent="0" lvl="0" marL="0" rtl="0" algn="l">
              <a:spcBef>
                <a:spcPts val="0"/>
              </a:spcBef>
              <a:spcAft>
                <a:spcPts val="0"/>
              </a:spcAft>
              <a:buNone/>
            </a:pPr>
            <a:r>
              <a:rPr lang="en" sz="2200">
                <a:solidFill>
                  <a:srgbClr val="434343"/>
                </a:solidFill>
              </a:rPr>
              <a:t>19. 树 (Tree)</a:t>
            </a:r>
            <a:endParaRPr sz="2200">
              <a:solidFill>
                <a:srgbClr val="434343"/>
              </a:solidFill>
            </a:endParaRPr>
          </a:p>
          <a:p>
            <a:pPr indent="0" lvl="0" marL="0" rtl="0" algn="l">
              <a:spcBef>
                <a:spcPts val="0"/>
              </a:spcBef>
              <a:spcAft>
                <a:spcPts val="0"/>
              </a:spcAft>
              <a:buNone/>
            </a:pPr>
            <a:r>
              <a:t/>
            </a:r>
            <a:endParaRPr sz="2200">
              <a:solidFill>
                <a:srgbClr val="43434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22"/>
          <p:cNvPicPr preferRelativeResize="0"/>
          <p:nvPr/>
        </p:nvPicPr>
        <p:blipFill rotWithShape="1">
          <a:blip r:embed="rId3">
            <a:alphaModFix/>
          </a:blip>
          <a:srcRect b="68095" l="0" r="0" t="0"/>
          <a:stretch/>
        </p:blipFill>
        <p:spPr>
          <a:xfrm>
            <a:off x="0" y="0"/>
            <a:ext cx="3532500" cy="1640975"/>
          </a:xfrm>
          <a:prstGeom prst="rect">
            <a:avLst/>
          </a:prstGeom>
          <a:noFill/>
          <a:ln>
            <a:noFill/>
          </a:ln>
        </p:spPr>
      </p:pic>
      <p:sp>
        <p:nvSpPr>
          <p:cNvPr id="134" name="Google Shape;134;p22"/>
          <p:cNvSpPr txBox="1"/>
          <p:nvPr/>
        </p:nvSpPr>
        <p:spPr>
          <a:xfrm>
            <a:off x="1757425" y="1579050"/>
            <a:ext cx="1865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FF0000"/>
                </a:solidFill>
              </a:rPr>
              <a:t>进位往后丢</a:t>
            </a:r>
            <a:endParaRPr b="1" sz="2100">
              <a:solidFill>
                <a:srgbClr val="FF0000"/>
              </a:solidFill>
            </a:endParaRPr>
          </a:p>
        </p:txBody>
      </p:sp>
      <p:pic>
        <p:nvPicPr>
          <p:cNvPr id="135" name="Google Shape;135;p22"/>
          <p:cNvPicPr preferRelativeResize="0"/>
          <p:nvPr/>
        </p:nvPicPr>
        <p:blipFill>
          <a:blip r:embed="rId4">
            <a:alphaModFix/>
          </a:blip>
          <a:stretch>
            <a:fillRect/>
          </a:stretch>
        </p:blipFill>
        <p:spPr>
          <a:xfrm>
            <a:off x="4871300" y="0"/>
            <a:ext cx="4272699" cy="2856375"/>
          </a:xfrm>
          <a:prstGeom prst="rect">
            <a:avLst/>
          </a:prstGeom>
          <a:noFill/>
          <a:ln>
            <a:noFill/>
          </a:ln>
        </p:spPr>
      </p:pic>
      <p:pic>
        <p:nvPicPr>
          <p:cNvPr id="136" name="Google Shape;136;p22"/>
          <p:cNvPicPr preferRelativeResize="0"/>
          <p:nvPr/>
        </p:nvPicPr>
        <p:blipFill>
          <a:blip r:embed="rId5">
            <a:alphaModFix/>
          </a:blip>
          <a:stretch>
            <a:fillRect/>
          </a:stretch>
        </p:blipFill>
        <p:spPr>
          <a:xfrm>
            <a:off x="4180875" y="3003275"/>
            <a:ext cx="4963124" cy="2140224"/>
          </a:xfrm>
          <a:prstGeom prst="rect">
            <a:avLst/>
          </a:prstGeom>
          <a:noFill/>
          <a:ln>
            <a:noFill/>
          </a:ln>
        </p:spPr>
      </p:pic>
      <p:pic>
        <p:nvPicPr>
          <p:cNvPr id="137" name="Google Shape;137;p22"/>
          <p:cNvPicPr preferRelativeResize="0"/>
          <p:nvPr/>
        </p:nvPicPr>
        <p:blipFill>
          <a:blip r:embed="rId6">
            <a:alphaModFix/>
          </a:blip>
          <a:stretch>
            <a:fillRect/>
          </a:stretch>
        </p:blipFill>
        <p:spPr>
          <a:xfrm>
            <a:off x="0" y="2431287"/>
            <a:ext cx="4090915" cy="1640975"/>
          </a:xfrm>
          <a:prstGeom prst="rect">
            <a:avLst/>
          </a:prstGeom>
          <a:noFill/>
          <a:ln>
            <a:noFill/>
          </a:ln>
        </p:spPr>
      </p:pic>
      <p:pic>
        <p:nvPicPr>
          <p:cNvPr id="138" name="Google Shape;138;p22"/>
          <p:cNvPicPr preferRelativeResize="0"/>
          <p:nvPr/>
        </p:nvPicPr>
        <p:blipFill rotWithShape="1">
          <a:blip r:embed="rId3">
            <a:alphaModFix/>
          </a:blip>
          <a:srcRect b="0" l="0" r="0" t="89290"/>
          <a:stretch/>
        </p:blipFill>
        <p:spPr>
          <a:xfrm>
            <a:off x="0" y="4524275"/>
            <a:ext cx="3970974" cy="619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23"/>
          <p:cNvPicPr preferRelativeResize="0"/>
          <p:nvPr/>
        </p:nvPicPr>
        <p:blipFill>
          <a:blip r:embed="rId3">
            <a:alphaModFix/>
          </a:blip>
          <a:stretch>
            <a:fillRect/>
          </a:stretch>
        </p:blipFill>
        <p:spPr>
          <a:xfrm>
            <a:off x="5232375" y="1887522"/>
            <a:ext cx="3911625" cy="3255978"/>
          </a:xfrm>
          <a:prstGeom prst="rect">
            <a:avLst/>
          </a:prstGeom>
          <a:noFill/>
          <a:ln>
            <a:noFill/>
          </a:ln>
        </p:spPr>
      </p:pic>
      <p:pic>
        <p:nvPicPr>
          <p:cNvPr id="144" name="Google Shape;144;p23"/>
          <p:cNvPicPr preferRelativeResize="0"/>
          <p:nvPr/>
        </p:nvPicPr>
        <p:blipFill>
          <a:blip r:embed="rId4">
            <a:alphaModFix/>
          </a:blip>
          <a:stretch>
            <a:fillRect/>
          </a:stretch>
        </p:blipFill>
        <p:spPr>
          <a:xfrm>
            <a:off x="0" y="3056400"/>
            <a:ext cx="2645800" cy="2087100"/>
          </a:xfrm>
          <a:prstGeom prst="rect">
            <a:avLst/>
          </a:prstGeom>
          <a:noFill/>
          <a:ln>
            <a:noFill/>
          </a:ln>
        </p:spPr>
      </p:pic>
      <p:pic>
        <p:nvPicPr>
          <p:cNvPr id="145" name="Google Shape;145;p23"/>
          <p:cNvPicPr preferRelativeResize="0"/>
          <p:nvPr/>
        </p:nvPicPr>
        <p:blipFill>
          <a:blip r:embed="rId5">
            <a:alphaModFix/>
          </a:blip>
          <a:stretch>
            <a:fillRect/>
          </a:stretch>
        </p:blipFill>
        <p:spPr>
          <a:xfrm>
            <a:off x="0" y="0"/>
            <a:ext cx="3018356" cy="2838350"/>
          </a:xfrm>
          <a:prstGeom prst="rect">
            <a:avLst/>
          </a:prstGeom>
          <a:noFill/>
          <a:ln>
            <a:noFill/>
          </a:ln>
        </p:spPr>
      </p:pic>
      <p:pic>
        <p:nvPicPr>
          <p:cNvPr id="146" name="Google Shape;146;p23"/>
          <p:cNvPicPr preferRelativeResize="0"/>
          <p:nvPr/>
        </p:nvPicPr>
        <p:blipFill>
          <a:blip r:embed="rId6">
            <a:alphaModFix/>
          </a:blip>
          <a:stretch>
            <a:fillRect/>
          </a:stretch>
        </p:blipFill>
        <p:spPr>
          <a:xfrm>
            <a:off x="3105475" y="0"/>
            <a:ext cx="6038525" cy="1905700"/>
          </a:xfrm>
          <a:prstGeom prst="rect">
            <a:avLst/>
          </a:prstGeom>
          <a:noFill/>
          <a:ln>
            <a:noFill/>
          </a:ln>
        </p:spPr>
      </p:pic>
      <p:pic>
        <p:nvPicPr>
          <p:cNvPr id="147" name="Google Shape;147;p23"/>
          <p:cNvPicPr preferRelativeResize="0"/>
          <p:nvPr/>
        </p:nvPicPr>
        <p:blipFill>
          <a:blip r:embed="rId7">
            <a:alphaModFix/>
          </a:blip>
          <a:stretch>
            <a:fillRect/>
          </a:stretch>
        </p:blipFill>
        <p:spPr>
          <a:xfrm>
            <a:off x="1792975" y="1905700"/>
            <a:ext cx="3439400" cy="1232125"/>
          </a:xfrm>
          <a:prstGeom prst="rect">
            <a:avLst/>
          </a:prstGeom>
          <a:noFill/>
          <a:ln>
            <a:noFill/>
          </a:ln>
        </p:spPr>
      </p:pic>
      <p:sp>
        <p:nvSpPr>
          <p:cNvPr id="148" name="Google Shape;148;p23"/>
          <p:cNvSpPr txBox="1"/>
          <p:nvPr/>
        </p:nvSpPr>
        <p:spPr>
          <a:xfrm>
            <a:off x="2729638" y="2947800"/>
            <a:ext cx="24189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方法一：pq</a:t>
            </a:r>
            <a:endParaRPr/>
          </a:p>
          <a:p>
            <a:pPr indent="0" lvl="0" marL="0" rtl="0" algn="l">
              <a:spcBef>
                <a:spcPts val="0"/>
              </a:spcBef>
              <a:spcAft>
                <a:spcPts val="0"/>
              </a:spcAft>
              <a:buClr>
                <a:schemeClr val="dk1"/>
              </a:buClr>
              <a:buSzPts val="1100"/>
              <a:buFont typeface="Arial"/>
              <a:buNone/>
            </a:pPr>
            <a:r>
              <a:rPr lang="en">
                <a:solidFill>
                  <a:schemeClr val="dk1"/>
                </a:solidFill>
              </a:rPr>
              <a:t>T(n) = O(nlogk)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方法二：divide and conquer </a:t>
            </a:r>
            <a:endParaRPr/>
          </a:p>
          <a:p>
            <a:pPr indent="0" lvl="0" marL="0" rtl="0" algn="l">
              <a:spcBef>
                <a:spcPts val="0"/>
              </a:spcBef>
              <a:spcAft>
                <a:spcPts val="0"/>
              </a:spcAft>
              <a:buClr>
                <a:schemeClr val="dk1"/>
              </a:buClr>
              <a:buSzPts val="1100"/>
              <a:buFont typeface="Arial"/>
              <a:buNone/>
            </a:pPr>
            <a:r>
              <a:rPr lang="en">
                <a:solidFill>
                  <a:schemeClr val="dk1"/>
                </a:solidFill>
              </a:rPr>
              <a:t>T(n) = O(nlogk)</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k是lists数量，使用了前一道题目作为helper method</a:t>
            </a:r>
            <a:endParaRPr/>
          </a:p>
        </p:txBody>
      </p:sp>
      <p:sp>
        <p:nvSpPr>
          <p:cNvPr id="149" name="Google Shape;149;p23"/>
          <p:cNvSpPr txBox="1"/>
          <p:nvPr/>
        </p:nvSpPr>
        <p:spPr>
          <a:xfrm>
            <a:off x="7019250" y="651575"/>
            <a:ext cx="177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T(n) = O(nlogn)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4"/>
          <p:cNvPicPr preferRelativeResize="0"/>
          <p:nvPr/>
        </p:nvPicPr>
        <p:blipFill>
          <a:blip r:embed="rId3">
            <a:alphaModFix/>
          </a:blip>
          <a:stretch>
            <a:fillRect/>
          </a:stretch>
        </p:blipFill>
        <p:spPr>
          <a:xfrm>
            <a:off x="5281755" y="0"/>
            <a:ext cx="3862251" cy="2167600"/>
          </a:xfrm>
          <a:prstGeom prst="rect">
            <a:avLst/>
          </a:prstGeom>
          <a:noFill/>
          <a:ln>
            <a:noFill/>
          </a:ln>
        </p:spPr>
      </p:pic>
      <p:pic>
        <p:nvPicPr>
          <p:cNvPr id="155" name="Google Shape;155;p24"/>
          <p:cNvPicPr preferRelativeResize="0"/>
          <p:nvPr/>
        </p:nvPicPr>
        <p:blipFill>
          <a:blip r:embed="rId4">
            <a:alphaModFix/>
          </a:blip>
          <a:stretch>
            <a:fillRect/>
          </a:stretch>
        </p:blipFill>
        <p:spPr>
          <a:xfrm>
            <a:off x="0" y="0"/>
            <a:ext cx="3648800" cy="5143500"/>
          </a:xfrm>
          <a:prstGeom prst="rect">
            <a:avLst/>
          </a:prstGeom>
          <a:noFill/>
          <a:ln>
            <a:noFill/>
          </a:ln>
        </p:spPr>
      </p:pic>
      <p:pic>
        <p:nvPicPr>
          <p:cNvPr id="156" name="Google Shape;156;p24"/>
          <p:cNvPicPr preferRelativeResize="0"/>
          <p:nvPr/>
        </p:nvPicPr>
        <p:blipFill>
          <a:blip r:embed="rId5">
            <a:alphaModFix/>
          </a:blip>
          <a:stretch>
            <a:fillRect/>
          </a:stretch>
        </p:blipFill>
        <p:spPr>
          <a:xfrm>
            <a:off x="5281750" y="2167993"/>
            <a:ext cx="3862251" cy="2975508"/>
          </a:xfrm>
          <a:prstGeom prst="rect">
            <a:avLst/>
          </a:prstGeom>
          <a:noFill/>
          <a:ln>
            <a:noFill/>
          </a:ln>
        </p:spPr>
      </p:pic>
      <p:sp>
        <p:nvSpPr>
          <p:cNvPr id="157" name="Google Shape;157;p24"/>
          <p:cNvSpPr txBox="1"/>
          <p:nvPr/>
        </p:nvSpPr>
        <p:spPr>
          <a:xfrm>
            <a:off x="3514600" y="425075"/>
            <a:ext cx="3021000" cy="257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50">
                <a:solidFill>
                  <a:srgbClr val="424242"/>
                </a:solidFill>
                <a:highlight>
                  <a:srgbClr val="FFFFFF"/>
                </a:highlight>
                <a:latin typeface="Microsoft Yahei"/>
                <a:ea typeface="Microsoft Yahei"/>
                <a:cs typeface="Microsoft Yahei"/>
                <a:sym typeface="Microsoft Yahei"/>
              </a:rPr>
              <a:t>交汇点为P</a:t>
            </a:r>
            <a:endParaRPr sz="1550">
              <a:solidFill>
                <a:srgbClr val="424242"/>
              </a:solidFill>
              <a:highlight>
                <a:srgbClr val="FFFFFF"/>
              </a:highlight>
              <a:latin typeface="Microsoft Yahei"/>
              <a:ea typeface="Microsoft Yahei"/>
              <a:cs typeface="Microsoft Yahei"/>
              <a:sym typeface="Microsoft Yahei"/>
            </a:endParaRPr>
          </a:p>
          <a:p>
            <a:pPr indent="0" lvl="0" marL="0" rtl="0" algn="l">
              <a:spcBef>
                <a:spcPts val="0"/>
              </a:spcBef>
              <a:spcAft>
                <a:spcPts val="0"/>
              </a:spcAft>
              <a:buNone/>
            </a:pPr>
            <a:r>
              <a:t/>
            </a:r>
            <a:endParaRPr sz="1550">
              <a:solidFill>
                <a:srgbClr val="424242"/>
              </a:solidFill>
              <a:highlight>
                <a:srgbClr val="FFFFFF"/>
              </a:highlight>
              <a:latin typeface="Microsoft Yahei"/>
              <a:ea typeface="Microsoft Yahei"/>
              <a:cs typeface="Microsoft Yahei"/>
              <a:sym typeface="Microsoft Yahei"/>
            </a:endParaRPr>
          </a:p>
          <a:p>
            <a:pPr indent="0" lvl="0" marL="0" rtl="0" algn="l">
              <a:spcBef>
                <a:spcPts val="0"/>
              </a:spcBef>
              <a:spcAft>
                <a:spcPts val="0"/>
              </a:spcAft>
              <a:buNone/>
            </a:pPr>
            <a:r>
              <a:rPr lang="en" sz="1550">
                <a:solidFill>
                  <a:srgbClr val="424242"/>
                </a:solidFill>
                <a:highlight>
                  <a:srgbClr val="FFFFFF"/>
                </a:highlight>
                <a:latin typeface="Microsoft Yahei"/>
                <a:ea typeface="Microsoft Yahei"/>
                <a:cs typeface="Microsoft Yahei"/>
                <a:sym typeface="Microsoft Yahei"/>
              </a:rPr>
              <a:t>快指针跑了a+(b+c)+b = 2b + a + c </a:t>
            </a:r>
            <a:endParaRPr sz="1550">
              <a:solidFill>
                <a:srgbClr val="424242"/>
              </a:solidFill>
              <a:highlight>
                <a:srgbClr val="FFFFFF"/>
              </a:highlight>
              <a:latin typeface="Microsoft Yahei"/>
              <a:ea typeface="Microsoft Yahei"/>
              <a:cs typeface="Microsoft Yahei"/>
              <a:sym typeface="Microsoft Yahei"/>
            </a:endParaRPr>
          </a:p>
          <a:p>
            <a:pPr indent="0" lvl="0" marL="0" rtl="0" algn="l">
              <a:spcBef>
                <a:spcPts val="0"/>
              </a:spcBef>
              <a:spcAft>
                <a:spcPts val="0"/>
              </a:spcAft>
              <a:buNone/>
            </a:pPr>
            <a:r>
              <a:rPr lang="en" sz="1550">
                <a:solidFill>
                  <a:srgbClr val="424242"/>
                </a:solidFill>
                <a:highlight>
                  <a:srgbClr val="FFFFFF"/>
                </a:highlight>
                <a:latin typeface="Microsoft Yahei"/>
                <a:ea typeface="Microsoft Yahei"/>
                <a:cs typeface="Microsoft Yahei"/>
                <a:sym typeface="Microsoft Yahei"/>
              </a:rPr>
              <a:t>慢指针跑了a + b</a:t>
            </a:r>
            <a:endParaRPr sz="1550">
              <a:solidFill>
                <a:srgbClr val="424242"/>
              </a:solidFill>
              <a:highlight>
                <a:srgbClr val="FFFFFF"/>
              </a:highlight>
              <a:latin typeface="Microsoft Yahei"/>
              <a:ea typeface="Microsoft Yahei"/>
              <a:cs typeface="Microsoft Yahei"/>
              <a:sym typeface="Microsoft Yahei"/>
            </a:endParaRPr>
          </a:p>
          <a:p>
            <a:pPr indent="0" lvl="0" marL="0" rtl="0" algn="l">
              <a:spcBef>
                <a:spcPts val="0"/>
              </a:spcBef>
              <a:spcAft>
                <a:spcPts val="0"/>
              </a:spcAft>
              <a:buNone/>
            </a:pPr>
            <a:r>
              <a:t/>
            </a:r>
            <a:endParaRPr sz="1550">
              <a:solidFill>
                <a:srgbClr val="424242"/>
              </a:solidFill>
              <a:highlight>
                <a:srgbClr val="FFFFFF"/>
              </a:highlight>
              <a:latin typeface="Microsoft Yahei"/>
              <a:ea typeface="Microsoft Yahei"/>
              <a:cs typeface="Microsoft Yahei"/>
              <a:sym typeface="Microsoft Yahei"/>
            </a:endParaRPr>
          </a:p>
          <a:p>
            <a:pPr indent="0" lvl="0" marL="0" rtl="0" algn="l">
              <a:spcBef>
                <a:spcPts val="0"/>
              </a:spcBef>
              <a:spcAft>
                <a:spcPts val="0"/>
              </a:spcAft>
              <a:buNone/>
            </a:pPr>
            <a:r>
              <a:rPr lang="en" sz="1550">
                <a:solidFill>
                  <a:srgbClr val="424242"/>
                </a:solidFill>
                <a:highlight>
                  <a:srgbClr val="FFFFFF"/>
                </a:highlight>
                <a:latin typeface="Microsoft Yahei"/>
                <a:ea typeface="Microsoft Yahei"/>
                <a:cs typeface="Microsoft Yahei"/>
                <a:sym typeface="Microsoft Yahei"/>
              </a:rPr>
              <a:t>快指针距离 = 2 * 慢指针距离</a:t>
            </a:r>
            <a:endParaRPr sz="1550">
              <a:solidFill>
                <a:srgbClr val="424242"/>
              </a:solidFill>
              <a:highlight>
                <a:srgbClr val="FFFFFF"/>
              </a:highlight>
              <a:latin typeface="Microsoft Yahei"/>
              <a:ea typeface="Microsoft Yahei"/>
              <a:cs typeface="Microsoft Yahei"/>
              <a:sym typeface="Microsoft Yahei"/>
            </a:endParaRPr>
          </a:p>
          <a:p>
            <a:pPr indent="0" lvl="0" marL="0" rtl="0" algn="l">
              <a:spcBef>
                <a:spcPts val="0"/>
              </a:spcBef>
              <a:spcAft>
                <a:spcPts val="0"/>
              </a:spcAft>
              <a:buNone/>
            </a:pPr>
            <a:r>
              <a:rPr lang="en" sz="1550">
                <a:solidFill>
                  <a:srgbClr val="424242"/>
                </a:solidFill>
                <a:highlight>
                  <a:srgbClr val="FFFFFF"/>
                </a:highlight>
                <a:latin typeface="Microsoft Yahei"/>
                <a:ea typeface="Microsoft Yahei"/>
                <a:cs typeface="Microsoft Yahei"/>
                <a:sym typeface="Microsoft Yahei"/>
              </a:rPr>
              <a:t>2b + a + c = 2 * (a + b)</a:t>
            </a:r>
            <a:endParaRPr sz="1550">
              <a:solidFill>
                <a:srgbClr val="424242"/>
              </a:solidFill>
              <a:highlight>
                <a:srgbClr val="FFFFFF"/>
              </a:highlight>
              <a:latin typeface="Microsoft Yahei"/>
              <a:ea typeface="Microsoft Yahei"/>
              <a:cs typeface="Microsoft Yahei"/>
              <a:sym typeface="Microsoft Yahei"/>
            </a:endParaRPr>
          </a:p>
          <a:p>
            <a:pPr indent="0" lvl="0" marL="0" rtl="0" algn="l">
              <a:spcBef>
                <a:spcPts val="0"/>
              </a:spcBef>
              <a:spcAft>
                <a:spcPts val="0"/>
              </a:spcAft>
              <a:buNone/>
            </a:pPr>
            <a:r>
              <a:rPr lang="en" sz="1550">
                <a:solidFill>
                  <a:srgbClr val="424242"/>
                </a:solidFill>
                <a:highlight>
                  <a:srgbClr val="FFFFFF"/>
                </a:highlight>
                <a:latin typeface="Microsoft Yahei"/>
                <a:ea typeface="Microsoft Yahei"/>
                <a:cs typeface="Microsoft Yahei"/>
                <a:sym typeface="Microsoft Yahei"/>
              </a:rPr>
              <a:t>2b + a + c = 2b + 2a</a:t>
            </a:r>
            <a:endParaRPr sz="1550">
              <a:solidFill>
                <a:srgbClr val="424242"/>
              </a:solidFill>
              <a:highlight>
                <a:srgbClr val="FFFFFF"/>
              </a:highlight>
              <a:latin typeface="Microsoft Yahei"/>
              <a:ea typeface="Microsoft Yahei"/>
              <a:cs typeface="Microsoft Yahei"/>
              <a:sym typeface="Microsoft Yahei"/>
            </a:endParaRPr>
          </a:p>
          <a:p>
            <a:pPr indent="0" lvl="0" marL="0" rtl="0" algn="l">
              <a:spcBef>
                <a:spcPts val="0"/>
              </a:spcBef>
              <a:spcAft>
                <a:spcPts val="0"/>
              </a:spcAft>
              <a:buNone/>
            </a:pPr>
            <a:r>
              <a:rPr lang="en" sz="1550">
                <a:solidFill>
                  <a:srgbClr val="424242"/>
                </a:solidFill>
                <a:highlight>
                  <a:srgbClr val="FFFFFF"/>
                </a:highlight>
                <a:latin typeface="Microsoft Yahei"/>
                <a:ea typeface="Microsoft Yahei"/>
                <a:cs typeface="Microsoft Yahei"/>
                <a:sym typeface="Microsoft Yahei"/>
              </a:rPr>
              <a:t>        a + c = 2a              </a:t>
            </a:r>
            <a:endParaRPr sz="1550">
              <a:solidFill>
                <a:srgbClr val="424242"/>
              </a:solidFill>
              <a:highlight>
                <a:srgbClr val="FFFFFF"/>
              </a:highlight>
              <a:latin typeface="Microsoft Yahei"/>
              <a:ea typeface="Microsoft Yahei"/>
              <a:cs typeface="Microsoft Yahei"/>
              <a:sym typeface="Microsoft Yahei"/>
            </a:endParaRPr>
          </a:p>
          <a:p>
            <a:pPr indent="0" lvl="0" marL="0" rtl="0" algn="l">
              <a:spcBef>
                <a:spcPts val="0"/>
              </a:spcBef>
              <a:spcAft>
                <a:spcPts val="0"/>
              </a:spcAft>
              <a:buNone/>
            </a:pPr>
            <a:r>
              <a:rPr lang="en" sz="1550">
                <a:solidFill>
                  <a:srgbClr val="424242"/>
                </a:solidFill>
                <a:highlight>
                  <a:srgbClr val="FFFFFF"/>
                </a:highlight>
                <a:latin typeface="Microsoft Yahei"/>
                <a:ea typeface="Microsoft Yahei"/>
                <a:cs typeface="Microsoft Yahei"/>
                <a:sym typeface="Microsoft Yahei"/>
              </a:rPr>
              <a:t>              c = a</a:t>
            </a:r>
            <a:endParaRPr sz="1550">
              <a:solidFill>
                <a:srgbClr val="424242"/>
              </a:solidFill>
              <a:highlight>
                <a:srgbClr val="FFFFFF"/>
              </a:highlight>
              <a:latin typeface="Microsoft Yahei"/>
              <a:ea typeface="Microsoft Yahei"/>
              <a:cs typeface="Microsoft Yahei"/>
              <a:sym typeface="Microsoft Yahei"/>
            </a:endParaRPr>
          </a:p>
        </p:txBody>
      </p:sp>
      <p:sp>
        <p:nvSpPr>
          <p:cNvPr id="158" name="Google Shape;158;p24"/>
          <p:cNvSpPr/>
          <p:nvPr/>
        </p:nvSpPr>
        <p:spPr>
          <a:xfrm rot="9332802">
            <a:off x="8270047" y="762002"/>
            <a:ext cx="760959" cy="424512"/>
          </a:xfrm>
          <a:prstGeom prst="rightArrow">
            <a:avLst>
              <a:gd fmla="val 30236"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4"/>
          <p:cNvSpPr txBox="1"/>
          <p:nvPr/>
        </p:nvSpPr>
        <p:spPr>
          <a:xfrm>
            <a:off x="7957150" y="924750"/>
            <a:ext cx="40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5"/>
          <p:cNvSpPr txBox="1"/>
          <p:nvPr>
            <p:ph type="title"/>
          </p:nvPr>
        </p:nvSpPr>
        <p:spPr>
          <a:xfrm>
            <a:off x="311700" y="188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pic>
        <p:nvPicPr>
          <p:cNvPr id="165" name="Google Shape;165;p25"/>
          <p:cNvPicPr preferRelativeResize="0"/>
          <p:nvPr/>
        </p:nvPicPr>
        <p:blipFill>
          <a:blip r:embed="rId3">
            <a:alphaModFix/>
          </a:blip>
          <a:stretch>
            <a:fillRect/>
          </a:stretch>
        </p:blipFill>
        <p:spPr>
          <a:xfrm>
            <a:off x="138875" y="2694750"/>
            <a:ext cx="4588950" cy="1968200"/>
          </a:xfrm>
          <a:prstGeom prst="rect">
            <a:avLst/>
          </a:prstGeom>
          <a:noFill/>
          <a:ln>
            <a:noFill/>
          </a:ln>
        </p:spPr>
      </p:pic>
      <p:pic>
        <p:nvPicPr>
          <p:cNvPr id="166" name="Google Shape;166;p25"/>
          <p:cNvPicPr preferRelativeResize="0"/>
          <p:nvPr/>
        </p:nvPicPr>
        <p:blipFill rotWithShape="1">
          <a:blip r:embed="rId4">
            <a:alphaModFix/>
          </a:blip>
          <a:srcRect b="0" l="0" r="0" t="9861"/>
          <a:stretch/>
        </p:blipFill>
        <p:spPr>
          <a:xfrm>
            <a:off x="4872450" y="2468101"/>
            <a:ext cx="3758199" cy="2675400"/>
          </a:xfrm>
          <a:prstGeom prst="rect">
            <a:avLst/>
          </a:prstGeom>
          <a:noFill/>
          <a:ln>
            <a:noFill/>
          </a:ln>
        </p:spPr>
      </p:pic>
      <p:sp>
        <p:nvSpPr>
          <p:cNvPr id="167" name="Google Shape;167;p25"/>
          <p:cNvSpPr txBox="1"/>
          <p:nvPr/>
        </p:nvSpPr>
        <p:spPr>
          <a:xfrm>
            <a:off x="404775" y="740425"/>
            <a:ext cx="7522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LinkedList作为最简单的数据结构，leetcode所收录的题目只有43道，hard只有2道。作为用来入门的第一个数据结构十分适合，但是他的难点也在于corner case的互相衔接，很多时候point的链接是十分费时且容易出错的。建议画图举例子来验证自己的代码</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常用reverse linkedlist的method，recursive or iterative</a:t>
            </a:r>
            <a:endParaRPr/>
          </a:p>
          <a:p>
            <a:pPr indent="-317500" lvl="0" marL="457200" rtl="0" algn="l">
              <a:spcBef>
                <a:spcPts val="0"/>
              </a:spcBef>
              <a:spcAft>
                <a:spcPts val="0"/>
              </a:spcAft>
              <a:buSzPts val="1400"/>
              <a:buAutoNum type="arabicPeriod"/>
            </a:pPr>
            <a:r>
              <a:rPr lang="en"/>
              <a:t>链表找环的基本方式</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6"/>
          <p:cNvPicPr preferRelativeResize="0"/>
          <p:nvPr/>
        </p:nvPicPr>
        <p:blipFill>
          <a:blip r:embed="rId3">
            <a:alphaModFix/>
          </a:blip>
          <a:stretch>
            <a:fillRect/>
          </a:stretch>
        </p:blipFill>
        <p:spPr>
          <a:xfrm>
            <a:off x="0" y="0"/>
            <a:ext cx="4340776" cy="3940750"/>
          </a:xfrm>
          <a:prstGeom prst="rect">
            <a:avLst/>
          </a:prstGeom>
          <a:noFill/>
          <a:ln>
            <a:noFill/>
          </a:ln>
        </p:spPr>
      </p:pic>
      <p:pic>
        <p:nvPicPr>
          <p:cNvPr id="173" name="Google Shape;173;p26"/>
          <p:cNvPicPr preferRelativeResize="0"/>
          <p:nvPr/>
        </p:nvPicPr>
        <p:blipFill>
          <a:blip r:embed="rId4">
            <a:alphaModFix/>
          </a:blip>
          <a:stretch>
            <a:fillRect/>
          </a:stretch>
        </p:blipFill>
        <p:spPr>
          <a:xfrm>
            <a:off x="2081925" y="1254000"/>
            <a:ext cx="1995725" cy="508350"/>
          </a:xfrm>
          <a:prstGeom prst="rect">
            <a:avLst/>
          </a:prstGeom>
          <a:noFill/>
          <a:ln>
            <a:noFill/>
          </a:ln>
        </p:spPr>
      </p:pic>
      <p:pic>
        <p:nvPicPr>
          <p:cNvPr id="174" name="Google Shape;174;p26"/>
          <p:cNvPicPr preferRelativeResize="0"/>
          <p:nvPr/>
        </p:nvPicPr>
        <p:blipFill>
          <a:blip r:embed="rId5">
            <a:alphaModFix/>
          </a:blip>
          <a:stretch>
            <a:fillRect/>
          </a:stretch>
        </p:blipFill>
        <p:spPr>
          <a:xfrm>
            <a:off x="4424841" y="0"/>
            <a:ext cx="4719158" cy="5143500"/>
          </a:xfrm>
          <a:prstGeom prst="rect">
            <a:avLst/>
          </a:prstGeom>
          <a:noFill/>
          <a:ln>
            <a:noFill/>
          </a:ln>
        </p:spPr>
      </p:pic>
      <p:pic>
        <p:nvPicPr>
          <p:cNvPr id="175" name="Google Shape;175;p26"/>
          <p:cNvPicPr preferRelativeResize="0"/>
          <p:nvPr/>
        </p:nvPicPr>
        <p:blipFill>
          <a:blip r:embed="rId6">
            <a:alphaModFix/>
          </a:blip>
          <a:stretch>
            <a:fillRect/>
          </a:stretch>
        </p:blipFill>
        <p:spPr>
          <a:xfrm>
            <a:off x="0" y="3940749"/>
            <a:ext cx="2638466" cy="1202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27"/>
          <p:cNvPicPr preferRelativeResize="0"/>
          <p:nvPr/>
        </p:nvPicPr>
        <p:blipFill>
          <a:blip r:embed="rId3">
            <a:alphaModFix/>
          </a:blip>
          <a:stretch>
            <a:fillRect/>
          </a:stretch>
        </p:blipFill>
        <p:spPr>
          <a:xfrm>
            <a:off x="0" y="0"/>
            <a:ext cx="3957972" cy="4838700"/>
          </a:xfrm>
          <a:prstGeom prst="rect">
            <a:avLst/>
          </a:prstGeom>
          <a:noFill/>
          <a:ln>
            <a:noFill/>
          </a:ln>
        </p:spPr>
      </p:pic>
      <p:pic>
        <p:nvPicPr>
          <p:cNvPr id="181" name="Google Shape;181;p27"/>
          <p:cNvPicPr preferRelativeResize="0"/>
          <p:nvPr/>
        </p:nvPicPr>
        <p:blipFill rotWithShape="1">
          <a:blip r:embed="rId4">
            <a:alphaModFix/>
          </a:blip>
          <a:srcRect b="52976" l="0" r="0" t="0"/>
          <a:stretch/>
        </p:blipFill>
        <p:spPr>
          <a:xfrm>
            <a:off x="4122550" y="0"/>
            <a:ext cx="3957975" cy="1118150"/>
          </a:xfrm>
          <a:prstGeom prst="rect">
            <a:avLst/>
          </a:prstGeom>
          <a:noFill/>
          <a:ln>
            <a:noFill/>
          </a:ln>
        </p:spPr>
      </p:pic>
      <p:pic>
        <p:nvPicPr>
          <p:cNvPr id="182" name="Google Shape;182;p27"/>
          <p:cNvPicPr preferRelativeResize="0"/>
          <p:nvPr/>
        </p:nvPicPr>
        <p:blipFill>
          <a:blip r:embed="rId5">
            <a:alphaModFix/>
          </a:blip>
          <a:stretch>
            <a:fillRect/>
          </a:stretch>
        </p:blipFill>
        <p:spPr>
          <a:xfrm>
            <a:off x="4044099" y="1346424"/>
            <a:ext cx="1880401" cy="1410300"/>
          </a:xfrm>
          <a:prstGeom prst="rect">
            <a:avLst/>
          </a:prstGeom>
          <a:noFill/>
          <a:ln>
            <a:noFill/>
          </a:ln>
        </p:spPr>
      </p:pic>
      <p:pic>
        <p:nvPicPr>
          <p:cNvPr id="183" name="Google Shape;183;p27"/>
          <p:cNvPicPr preferRelativeResize="0"/>
          <p:nvPr/>
        </p:nvPicPr>
        <p:blipFill>
          <a:blip r:embed="rId6">
            <a:alphaModFix/>
          </a:blip>
          <a:stretch>
            <a:fillRect/>
          </a:stretch>
        </p:blipFill>
        <p:spPr>
          <a:xfrm>
            <a:off x="4020025" y="2984975"/>
            <a:ext cx="5123975" cy="2158525"/>
          </a:xfrm>
          <a:prstGeom prst="rect">
            <a:avLst/>
          </a:prstGeom>
          <a:noFill/>
          <a:ln>
            <a:noFill/>
          </a:ln>
        </p:spPr>
      </p:pic>
      <p:pic>
        <p:nvPicPr>
          <p:cNvPr id="184" name="Google Shape;184;p27"/>
          <p:cNvPicPr preferRelativeResize="0"/>
          <p:nvPr/>
        </p:nvPicPr>
        <p:blipFill>
          <a:blip r:embed="rId7">
            <a:alphaModFix/>
          </a:blip>
          <a:stretch>
            <a:fillRect/>
          </a:stretch>
        </p:blipFill>
        <p:spPr>
          <a:xfrm>
            <a:off x="6010625" y="1239462"/>
            <a:ext cx="3133382" cy="1410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28"/>
          <p:cNvPicPr preferRelativeResize="0"/>
          <p:nvPr/>
        </p:nvPicPr>
        <p:blipFill>
          <a:blip r:embed="rId3">
            <a:alphaModFix/>
          </a:blip>
          <a:stretch>
            <a:fillRect/>
          </a:stretch>
        </p:blipFill>
        <p:spPr>
          <a:xfrm>
            <a:off x="1304600" y="0"/>
            <a:ext cx="7839409" cy="5143501"/>
          </a:xfrm>
          <a:prstGeom prst="rect">
            <a:avLst/>
          </a:prstGeom>
          <a:noFill/>
          <a:ln>
            <a:noFill/>
          </a:ln>
        </p:spPr>
      </p:pic>
      <p:sp>
        <p:nvSpPr>
          <p:cNvPr id="190" name="Google Shape;190;p28"/>
          <p:cNvSpPr txBox="1"/>
          <p:nvPr/>
        </p:nvSpPr>
        <p:spPr>
          <a:xfrm>
            <a:off x="0" y="894525"/>
            <a:ext cx="14196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完全O(1)空间解法</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我们在原list中插入新的list再重新拆开</a:t>
            </a:r>
            <a:endParaRPr/>
          </a:p>
        </p:txBody>
      </p:sp>
      <p:pic>
        <p:nvPicPr>
          <p:cNvPr id="191" name="Google Shape;191;p28"/>
          <p:cNvPicPr preferRelativeResize="0"/>
          <p:nvPr/>
        </p:nvPicPr>
        <p:blipFill rotWithShape="1">
          <a:blip r:embed="rId4">
            <a:alphaModFix/>
          </a:blip>
          <a:srcRect b="0" l="18099" r="0" t="0"/>
          <a:stretch/>
        </p:blipFill>
        <p:spPr>
          <a:xfrm>
            <a:off x="1304600" y="985375"/>
            <a:ext cx="2806625" cy="774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29"/>
          <p:cNvPicPr preferRelativeResize="0"/>
          <p:nvPr/>
        </p:nvPicPr>
        <p:blipFill>
          <a:blip r:embed="rId3">
            <a:alphaModFix/>
          </a:blip>
          <a:stretch>
            <a:fillRect/>
          </a:stretch>
        </p:blipFill>
        <p:spPr>
          <a:xfrm>
            <a:off x="3599221" y="0"/>
            <a:ext cx="5544780" cy="5143500"/>
          </a:xfrm>
          <a:prstGeom prst="rect">
            <a:avLst/>
          </a:prstGeom>
          <a:noFill/>
          <a:ln>
            <a:noFill/>
          </a:ln>
        </p:spPr>
      </p:pic>
      <p:pic>
        <p:nvPicPr>
          <p:cNvPr id="197" name="Google Shape;197;p29"/>
          <p:cNvPicPr preferRelativeResize="0"/>
          <p:nvPr/>
        </p:nvPicPr>
        <p:blipFill>
          <a:blip r:embed="rId4">
            <a:alphaModFix/>
          </a:blip>
          <a:stretch>
            <a:fillRect/>
          </a:stretch>
        </p:blipFill>
        <p:spPr>
          <a:xfrm>
            <a:off x="0" y="0"/>
            <a:ext cx="3356478" cy="51434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30"/>
          <p:cNvPicPr preferRelativeResize="0"/>
          <p:nvPr/>
        </p:nvPicPr>
        <p:blipFill>
          <a:blip r:embed="rId3">
            <a:alphaModFix/>
          </a:blip>
          <a:stretch>
            <a:fillRect/>
          </a:stretch>
        </p:blipFill>
        <p:spPr>
          <a:xfrm>
            <a:off x="0" y="0"/>
            <a:ext cx="5068300" cy="2322125"/>
          </a:xfrm>
          <a:prstGeom prst="rect">
            <a:avLst/>
          </a:prstGeom>
          <a:noFill/>
          <a:ln>
            <a:noFill/>
          </a:ln>
        </p:spPr>
      </p:pic>
      <p:pic>
        <p:nvPicPr>
          <p:cNvPr id="203" name="Google Shape;203;p30"/>
          <p:cNvPicPr preferRelativeResize="0"/>
          <p:nvPr/>
        </p:nvPicPr>
        <p:blipFill>
          <a:blip r:embed="rId4">
            <a:alphaModFix/>
          </a:blip>
          <a:stretch>
            <a:fillRect/>
          </a:stretch>
        </p:blipFill>
        <p:spPr>
          <a:xfrm>
            <a:off x="0" y="2322125"/>
            <a:ext cx="3305769" cy="2821374"/>
          </a:xfrm>
          <a:prstGeom prst="rect">
            <a:avLst/>
          </a:prstGeom>
          <a:noFill/>
          <a:ln>
            <a:noFill/>
          </a:ln>
        </p:spPr>
      </p:pic>
      <p:pic>
        <p:nvPicPr>
          <p:cNvPr id="204" name="Google Shape;204;p30"/>
          <p:cNvPicPr preferRelativeResize="0"/>
          <p:nvPr/>
        </p:nvPicPr>
        <p:blipFill rotWithShape="1">
          <a:blip r:embed="rId5">
            <a:alphaModFix/>
          </a:blip>
          <a:srcRect b="44252" l="0" r="0" t="0"/>
          <a:stretch/>
        </p:blipFill>
        <p:spPr>
          <a:xfrm>
            <a:off x="5531175" y="0"/>
            <a:ext cx="3612825" cy="2867349"/>
          </a:xfrm>
          <a:prstGeom prst="rect">
            <a:avLst/>
          </a:prstGeom>
          <a:noFill/>
          <a:ln>
            <a:noFill/>
          </a:ln>
        </p:spPr>
      </p:pic>
      <p:pic>
        <p:nvPicPr>
          <p:cNvPr id="205" name="Google Shape;205;p30"/>
          <p:cNvPicPr preferRelativeResize="0"/>
          <p:nvPr/>
        </p:nvPicPr>
        <p:blipFill>
          <a:blip r:embed="rId6">
            <a:alphaModFix/>
          </a:blip>
          <a:stretch>
            <a:fillRect/>
          </a:stretch>
        </p:blipFill>
        <p:spPr>
          <a:xfrm>
            <a:off x="3212301" y="2499500"/>
            <a:ext cx="2318875" cy="2218926"/>
          </a:xfrm>
          <a:prstGeom prst="rect">
            <a:avLst/>
          </a:prstGeom>
          <a:noFill/>
          <a:ln>
            <a:noFill/>
          </a:ln>
        </p:spPr>
      </p:pic>
      <p:pic>
        <p:nvPicPr>
          <p:cNvPr id="206" name="Google Shape;206;p30"/>
          <p:cNvPicPr preferRelativeResize="0"/>
          <p:nvPr/>
        </p:nvPicPr>
        <p:blipFill>
          <a:blip r:embed="rId7">
            <a:alphaModFix/>
          </a:blip>
          <a:stretch>
            <a:fillRect/>
          </a:stretch>
        </p:blipFill>
        <p:spPr>
          <a:xfrm>
            <a:off x="5580450" y="2867350"/>
            <a:ext cx="3118477" cy="22761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212" name="Google Shape;212;p31"/>
          <p:cNvSpPr txBox="1"/>
          <p:nvPr>
            <p:ph idx="1" type="body"/>
          </p:nvPr>
        </p:nvSpPr>
        <p:spPr>
          <a:xfrm>
            <a:off x="311700" y="1152475"/>
            <a:ext cx="8520600" cy="1774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删除单个node可以直接在前一个node(prev)上将想删除的下一个node跳过</a:t>
            </a:r>
            <a:endParaRPr/>
          </a:p>
          <a:p>
            <a:pPr indent="-342900" lvl="0" marL="457200" rtl="0" algn="l">
              <a:spcBef>
                <a:spcPts val="0"/>
              </a:spcBef>
              <a:spcAft>
                <a:spcPts val="0"/>
              </a:spcAft>
              <a:buSzPts val="1800"/>
              <a:buAutoNum type="arabicPeriod"/>
            </a:pPr>
            <a:r>
              <a:rPr lang="en"/>
              <a:t>删除头结点的corner case需要哨兵节点sentinel node或者叫dummy node</a:t>
            </a:r>
            <a:endParaRPr/>
          </a:p>
          <a:p>
            <a:pPr indent="-342900" lvl="0" marL="457200" rtl="0" algn="l">
              <a:spcBef>
                <a:spcPts val="0"/>
              </a:spcBef>
              <a:spcAft>
                <a:spcPts val="0"/>
              </a:spcAft>
              <a:buSzPts val="1800"/>
              <a:buAutoNum type="arabicPeriod"/>
            </a:pPr>
            <a:r>
              <a:rPr lang="en"/>
              <a:t>双指针可以有效解决距离终点多少距离的问题</a:t>
            </a:r>
            <a:endParaRPr/>
          </a:p>
          <a:p>
            <a:pPr indent="-342900" lvl="0" marL="457200" rtl="0" algn="l">
              <a:spcBef>
                <a:spcPts val="0"/>
              </a:spcBef>
              <a:spcAft>
                <a:spcPts val="0"/>
              </a:spcAft>
              <a:buSzPts val="1800"/>
              <a:buAutoNum type="arabicPeriod"/>
            </a:pPr>
            <a:r>
              <a:rPr lang="en"/>
              <a:t>prefix sum和two sum，找sublist sum = 0是一个很经典的技巧，我们之后会专门出一节ppt来讲述这个lc第一题2sum</a:t>
            </a:r>
            <a:endParaRPr/>
          </a:p>
        </p:txBody>
      </p:sp>
      <p:pic>
        <p:nvPicPr>
          <p:cNvPr id="213" name="Google Shape;213;p31"/>
          <p:cNvPicPr preferRelativeResize="0"/>
          <p:nvPr/>
        </p:nvPicPr>
        <p:blipFill>
          <a:blip r:embed="rId3">
            <a:alphaModFix/>
          </a:blip>
          <a:stretch>
            <a:fillRect/>
          </a:stretch>
        </p:blipFill>
        <p:spPr>
          <a:xfrm>
            <a:off x="0" y="3356050"/>
            <a:ext cx="4008383" cy="1774200"/>
          </a:xfrm>
          <a:prstGeom prst="rect">
            <a:avLst/>
          </a:prstGeom>
          <a:noFill/>
          <a:ln>
            <a:noFill/>
          </a:ln>
        </p:spPr>
      </p:pic>
      <p:sp>
        <p:nvSpPr>
          <p:cNvPr id="214" name="Google Shape;214;p31"/>
          <p:cNvSpPr txBox="1"/>
          <p:nvPr/>
        </p:nvSpPr>
        <p:spPr>
          <a:xfrm>
            <a:off x="573650" y="2878025"/>
            <a:ext cx="284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反转链表需要烂熟于心</a:t>
            </a:r>
            <a:endParaRPr/>
          </a:p>
        </p:txBody>
      </p:sp>
      <p:pic>
        <p:nvPicPr>
          <p:cNvPr id="215" name="Google Shape;215;p31"/>
          <p:cNvPicPr preferRelativeResize="0"/>
          <p:nvPr/>
        </p:nvPicPr>
        <p:blipFill rotWithShape="1">
          <a:blip r:embed="rId4">
            <a:alphaModFix/>
          </a:blip>
          <a:srcRect b="0" l="0" r="0" t="4970"/>
          <a:stretch/>
        </p:blipFill>
        <p:spPr>
          <a:xfrm>
            <a:off x="4008375" y="3418450"/>
            <a:ext cx="5135624" cy="1513870"/>
          </a:xfrm>
          <a:prstGeom prst="rect">
            <a:avLst/>
          </a:prstGeom>
          <a:noFill/>
          <a:ln>
            <a:noFill/>
          </a:ln>
        </p:spPr>
      </p:pic>
      <p:sp>
        <p:nvSpPr>
          <p:cNvPr id="216" name="Google Shape;216;p31"/>
          <p:cNvSpPr txBox="1"/>
          <p:nvPr/>
        </p:nvSpPr>
        <p:spPr>
          <a:xfrm>
            <a:off x="5143500" y="2946100"/>
            <a:ext cx="311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快慢指针找中点</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8475" y="1259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我们希望在60题之内做一个可以在1到2小时可以覆盖的知识点，可以用来快速复习</a:t>
            </a:r>
            <a:endParaRPr/>
          </a:p>
        </p:txBody>
      </p:sp>
      <p:sp>
        <p:nvSpPr>
          <p:cNvPr id="62" name="Google Shape;62;p14"/>
          <p:cNvSpPr txBox="1"/>
          <p:nvPr/>
        </p:nvSpPr>
        <p:spPr>
          <a:xfrm>
            <a:off x="130825" y="1010775"/>
            <a:ext cx="4568100" cy="3852600"/>
          </a:xfrm>
          <a:prstGeom prst="rect">
            <a:avLst/>
          </a:prstGeom>
          <a:noFill/>
          <a:ln>
            <a:noFill/>
          </a:ln>
        </p:spPr>
        <p:txBody>
          <a:bodyPr anchorCtr="0" anchor="t" bIns="91425" lIns="91425" spcFirstLastPara="1" rIns="91425" wrap="square" tIns="91425">
            <a:spAutoFit/>
          </a:bodyPr>
          <a:lstStyle/>
          <a:p>
            <a:pPr indent="0" lvl="0" marL="0" rtl="0" algn="l">
              <a:lnSpc>
                <a:spcPct val="70000"/>
              </a:lnSpc>
              <a:spcBef>
                <a:spcPts val="0"/>
              </a:spcBef>
              <a:spcAft>
                <a:spcPts val="0"/>
              </a:spcAft>
              <a:buClr>
                <a:schemeClr val="dk1"/>
              </a:buClr>
              <a:buSzPts val="1100"/>
              <a:buFont typeface="Arial"/>
              <a:buNone/>
            </a:pPr>
            <a:r>
              <a:rPr lang="en" sz="1300">
                <a:solidFill>
                  <a:schemeClr val="accent2"/>
                </a:solidFill>
                <a:highlight>
                  <a:srgbClr val="FFFFFF"/>
                </a:highlight>
                <a:latin typeface="Microsoft Yahei"/>
                <a:ea typeface="Microsoft Yahei"/>
                <a:cs typeface="Microsoft Yahei"/>
                <a:sym typeface="Microsoft Yahei"/>
              </a:rPr>
              <a:t>算法 27题</a:t>
            </a:r>
            <a:endParaRPr sz="1300">
              <a:solidFill>
                <a:schemeClr val="accent2"/>
              </a:solidFill>
              <a:highlight>
                <a:srgbClr val="FFFFFF"/>
              </a:highlight>
              <a:latin typeface="Microsoft Yahei"/>
              <a:ea typeface="Microsoft Yahei"/>
              <a:cs typeface="Microsoft Yahei"/>
              <a:sym typeface="Microsoft Yahei"/>
            </a:endParaRPr>
          </a:p>
          <a:p>
            <a:pPr indent="0" lvl="0" marL="0" rtl="0" algn="l">
              <a:lnSpc>
                <a:spcPct val="70000"/>
              </a:lnSpc>
              <a:spcBef>
                <a:spcPts val="1200"/>
              </a:spcBef>
              <a:spcAft>
                <a:spcPts val="0"/>
              </a:spcAft>
              <a:buClr>
                <a:schemeClr val="dk1"/>
              </a:buClr>
              <a:buSzPts val="1100"/>
              <a:buFont typeface="Arial"/>
              <a:buNone/>
            </a:pPr>
            <a:r>
              <a:rPr lang="en" sz="1300">
                <a:solidFill>
                  <a:schemeClr val="accent2"/>
                </a:solidFill>
                <a:highlight>
                  <a:srgbClr val="FFFFFF"/>
                </a:highlight>
                <a:latin typeface="Microsoft Yahei"/>
                <a:ea typeface="Microsoft Yahei"/>
                <a:cs typeface="Microsoft Yahei"/>
                <a:sym typeface="Microsoft Yahei"/>
              </a:rPr>
              <a:t>1. bianry search 3题，一道正常binary, 一道用来猜答案，lis</a:t>
            </a:r>
            <a:endParaRPr sz="1300">
              <a:solidFill>
                <a:schemeClr val="accent2"/>
              </a:solidFill>
              <a:highlight>
                <a:srgbClr val="FFFFFF"/>
              </a:highlight>
              <a:latin typeface="Microsoft Yahei"/>
              <a:ea typeface="Microsoft Yahei"/>
              <a:cs typeface="Microsoft Yahei"/>
              <a:sym typeface="Microsoft Yahei"/>
            </a:endParaRPr>
          </a:p>
          <a:p>
            <a:pPr indent="0" lvl="0" marL="0" rtl="0" algn="l">
              <a:lnSpc>
                <a:spcPct val="70000"/>
              </a:lnSpc>
              <a:spcBef>
                <a:spcPts val="1200"/>
              </a:spcBef>
              <a:spcAft>
                <a:spcPts val="0"/>
              </a:spcAft>
              <a:buClr>
                <a:schemeClr val="dk1"/>
              </a:buClr>
              <a:buSzPts val="1100"/>
              <a:buFont typeface="Arial"/>
              <a:buNone/>
            </a:pPr>
            <a:r>
              <a:rPr lang="en" sz="1300">
                <a:solidFill>
                  <a:schemeClr val="accent2"/>
                </a:solidFill>
                <a:highlight>
                  <a:srgbClr val="FFFFFF"/>
                </a:highlight>
                <a:latin typeface="Microsoft Yahei"/>
                <a:ea typeface="Microsoft Yahei"/>
                <a:cs typeface="Microsoft Yahei"/>
                <a:sym typeface="Microsoft Yahei"/>
              </a:rPr>
              <a:t>2. pointer 2题，2 sum, 3sum</a:t>
            </a:r>
            <a:endParaRPr sz="1300">
              <a:solidFill>
                <a:schemeClr val="accent2"/>
              </a:solidFill>
              <a:highlight>
                <a:srgbClr val="FFFFFF"/>
              </a:highlight>
              <a:latin typeface="Microsoft Yahei"/>
              <a:ea typeface="Microsoft Yahei"/>
              <a:cs typeface="Microsoft Yahei"/>
              <a:sym typeface="Microsoft Yahei"/>
            </a:endParaRPr>
          </a:p>
          <a:p>
            <a:pPr indent="0" lvl="0" marL="0" rtl="0" algn="l">
              <a:lnSpc>
                <a:spcPct val="70000"/>
              </a:lnSpc>
              <a:spcBef>
                <a:spcPts val="1200"/>
              </a:spcBef>
              <a:spcAft>
                <a:spcPts val="0"/>
              </a:spcAft>
              <a:buNone/>
            </a:pPr>
            <a:r>
              <a:rPr lang="en" sz="1300">
                <a:solidFill>
                  <a:schemeClr val="accent2"/>
                </a:solidFill>
                <a:highlight>
                  <a:srgbClr val="FFFFFF"/>
                </a:highlight>
                <a:latin typeface="Microsoft Yahei"/>
                <a:ea typeface="Microsoft Yahei"/>
                <a:cs typeface="Microsoft Yahei"/>
                <a:sym typeface="Microsoft Yahei"/>
              </a:rPr>
              <a:t>3. sliding window 2题</a:t>
            </a:r>
            <a:endParaRPr sz="1300">
              <a:solidFill>
                <a:schemeClr val="accent2"/>
              </a:solidFill>
              <a:highlight>
                <a:srgbClr val="FFFFFF"/>
              </a:highlight>
              <a:latin typeface="Microsoft Yahei"/>
              <a:ea typeface="Microsoft Yahei"/>
              <a:cs typeface="Microsoft Yahei"/>
              <a:sym typeface="Microsoft Yahei"/>
            </a:endParaRPr>
          </a:p>
          <a:p>
            <a:pPr indent="0" lvl="0" marL="0" rtl="0" algn="l">
              <a:lnSpc>
                <a:spcPct val="70000"/>
              </a:lnSpc>
              <a:spcBef>
                <a:spcPts val="1200"/>
              </a:spcBef>
              <a:spcAft>
                <a:spcPts val="0"/>
              </a:spcAft>
              <a:buNone/>
            </a:pPr>
            <a:r>
              <a:rPr lang="en" sz="1300">
                <a:solidFill>
                  <a:schemeClr val="accent2"/>
                </a:solidFill>
                <a:highlight>
                  <a:srgbClr val="FFFFFF"/>
                </a:highlight>
                <a:latin typeface="Microsoft Yahei"/>
                <a:ea typeface="Microsoft Yahei"/>
                <a:cs typeface="Microsoft Yahei"/>
                <a:sym typeface="Microsoft Yahei"/>
              </a:rPr>
              <a:t>4. bfs + dfs 3 + 3 = 6 题</a:t>
            </a:r>
            <a:endParaRPr sz="1300">
              <a:solidFill>
                <a:schemeClr val="accent2"/>
              </a:solidFill>
              <a:highlight>
                <a:srgbClr val="FFFFFF"/>
              </a:highlight>
              <a:latin typeface="Microsoft Yahei"/>
              <a:ea typeface="Microsoft Yahei"/>
              <a:cs typeface="Microsoft Yahei"/>
              <a:sym typeface="Microsoft Yahei"/>
            </a:endParaRPr>
          </a:p>
          <a:p>
            <a:pPr indent="0" lvl="0" marL="0" rtl="0" algn="l">
              <a:lnSpc>
                <a:spcPct val="70000"/>
              </a:lnSpc>
              <a:spcBef>
                <a:spcPts val="1200"/>
              </a:spcBef>
              <a:spcAft>
                <a:spcPts val="0"/>
              </a:spcAft>
              <a:buNone/>
            </a:pPr>
            <a:r>
              <a:rPr lang="en" sz="1300">
                <a:solidFill>
                  <a:schemeClr val="accent2"/>
                </a:solidFill>
                <a:highlight>
                  <a:srgbClr val="FFFFFF"/>
                </a:highlight>
                <a:latin typeface="Microsoft Yahei"/>
                <a:ea typeface="Microsoft Yahei"/>
                <a:cs typeface="Microsoft Yahei"/>
                <a:sym typeface="Microsoft Yahei"/>
              </a:rPr>
              <a:t>5. backtracking 2题， subset, permutation</a:t>
            </a:r>
            <a:endParaRPr sz="1300">
              <a:solidFill>
                <a:schemeClr val="accent2"/>
              </a:solidFill>
              <a:highlight>
                <a:srgbClr val="FFFFFF"/>
              </a:highlight>
              <a:latin typeface="Microsoft Yahei"/>
              <a:ea typeface="Microsoft Yahei"/>
              <a:cs typeface="Microsoft Yahei"/>
              <a:sym typeface="Microsoft Yahei"/>
            </a:endParaRPr>
          </a:p>
          <a:p>
            <a:pPr indent="0" lvl="0" marL="0" rtl="0" algn="l">
              <a:lnSpc>
                <a:spcPct val="70000"/>
              </a:lnSpc>
              <a:spcBef>
                <a:spcPts val="1200"/>
              </a:spcBef>
              <a:spcAft>
                <a:spcPts val="0"/>
              </a:spcAft>
              <a:buNone/>
            </a:pPr>
            <a:r>
              <a:rPr lang="en" sz="1300">
                <a:solidFill>
                  <a:schemeClr val="accent2"/>
                </a:solidFill>
                <a:highlight>
                  <a:srgbClr val="FFFFFF"/>
                </a:highlight>
                <a:latin typeface="Microsoft Yahei"/>
                <a:ea typeface="Microsoft Yahei"/>
                <a:cs typeface="Microsoft Yahei"/>
                <a:sym typeface="Microsoft Yahei"/>
              </a:rPr>
              <a:t>6. sort merge sort/quick sort/bucket sort 3题</a:t>
            </a:r>
            <a:endParaRPr b="1" sz="1300">
              <a:solidFill>
                <a:srgbClr val="FF0000"/>
              </a:solidFill>
              <a:highlight>
                <a:srgbClr val="FFFFFF"/>
              </a:highlight>
              <a:latin typeface="Microsoft Yahei"/>
              <a:ea typeface="Microsoft Yahei"/>
              <a:cs typeface="Microsoft Yahei"/>
              <a:sym typeface="Microsoft Yahei"/>
            </a:endParaRPr>
          </a:p>
          <a:p>
            <a:pPr indent="0" lvl="0" marL="0" rtl="0" algn="l">
              <a:lnSpc>
                <a:spcPct val="70000"/>
              </a:lnSpc>
              <a:spcBef>
                <a:spcPts val="1200"/>
              </a:spcBef>
              <a:spcAft>
                <a:spcPts val="0"/>
              </a:spcAft>
              <a:buNone/>
            </a:pPr>
            <a:r>
              <a:rPr lang="en" sz="1300">
                <a:solidFill>
                  <a:schemeClr val="accent2"/>
                </a:solidFill>
                <a:highlight>
                  <a:srgbClr val="FFFFFF"/>
                </a:highlight>
                <a:latin typeface="Microsoft Yahei"/>
                <a:ea typeface="Microsoft Yahei"/>
                <a:cs typeface="Microsoft Yahei"/>
                <a:sym typeface="Microsoft Yahei"/>
              </a:rPr>
              <a:t>7. monotonic stack 2题</a:t>
            </a:r>
            <a:endParaRPr sz="1300">
              <a:solidFill>
                <a:schemeClr val="accent2"/>
              </a:solidFill>
              <a:highlight>
                <a:srgbClr val="FFFFFF"/>
              </a:highlight>
              <a:latin typeface="Microsoft Yahei"/>
              <a:ea typeface="Microsoft Yahei"/>
              <a:cs typeface="Microsoft Yahei"/>
              <a:sym typeface="Microsoft Yahei"/>
            </a:endParaRPr>
          </a:p>
          <a:p>
            <a:pPr indent="0" lvl="0" marL="0" rtl="0" algn="l">
              <a:lnSpc>
                <a:spcPct val="70000"/>
              </a:lnSpc>
              <a:spcBef>
                <a:spcPts val="1200"/>
              </a:spcBef>
              <a:spcAft>
                <a:spcPts val="0"/>
              </a:spcAft>
              <a:buNone/>
            </a:pPr>
            <a:r>
              <a:rPr lang="en" sz="1300">
                <a:solidFill>
                  <a:schemeClr val="accent2"/>
                </a:solidFill>
                <a:highlight>
                  <a:srgbClr val="FFFFFF"/>
                </a:highlight>
                <a:latin typeface="Microsoft Yahei"/>
                <a:ea typeface="Microsoft Yahei"/>
                <a:cs typeface="Microsoft Yahei"/>
                <a:sym typeface="Microsoft Yahei"/>
              </a:rPr>
              <a:t>8. monotonic queue 2题</a:t>
            </a:r>
            <a:endParaRPr sz="1300">
              <a:solidFill>
                <a:schemeClr val="accent2"/>
              </a:solidFill>
              <a:highlight>
                <a:srgbClr val="FFFFFF"/>
              </a:highlight>
              <a:latin typeface="Microsoft Yahei"/>
              <a:ea typeface="Microsoft Yahei"/>
              <a:cs typeface="Microsoft Yahei"/>
              <a:sym typeface="Microsoft Yahei"/>
            </a:endParaRPr>
          </a:p>
          <a:p>
            <a:pPr indent="0" lvl="0" marL="0" rtl="0" algn="l">
              <a:lnSpc>
                <a:spcPct val="70000"/>
              </a:lnSpc>
              <a:spcBef>
                <a:spcPts val="1200"/>
              </a:spcBef>
              <a:spcAft>
                <a:spcPts val="0"/>
              </a:spcAft>
              <a:buNone/>
            </a:pPr>
            <a:r>
              <a:rPr lang="en" sz="1300">
                <a:solidFill>
                  <a:schemeClr val="accent2"/>
                </a:solidFill>
                <a:highlight>
                  <a:srgbClr val="FFFFFF"/>
                </a:highlight>
                <a:latin typeface="Microsoft Yahei"/>
                <a:ea typeface="Microsoft Yahei"/>
                <a:cs typeface="Microsoft Yahei"/>
                <a:sym typeface="Microsoft Yahei"/>
              </a:rPr>
              <a:t>9. 扫描线 2题</a:t>
            </a:r>
            <a:endParaRPr b="1" sz="1300">
              <a:solidFill>
                <a:srgbClr val="FF0000"/>
              </a:solidFill>
              <a:highlight>
                <a:srgbClr val="FFFFFF"/>
              </a:highlight>
              <a:latin typeface="Microsoft Yahei"/>
              <a:ea typeface="Microsoft Yahei"/>
              <a:cs typeface="Microsoft Yahei"/>
              <a:sym typeface="Microsoft Yahei"/>
            </a:endParaRPr>
          </a:p>
          <a:p>
            <a:pPr indent="0" lvl="0" marL="0" rtl="0" algn="l">
              <a:lnSpc>
                <a:spcPct val="70000"/>
              </a:lnSpc>
              <a:spcBef>
                <a:spcPts val="1200"/>
              </a:spcBef>
              <a:spcAft>
                <a:spcPts val="0"/>
              </a:spcAft>
              <a:buNone/>
            </a:pPr>
            <a:r>
              <a:rPr lang="en" sz="1300">
                <a:solidFill>
                  <a:schemeClr val="accent2"/>
                </a:solidFill>
                <a:highlight>
                  <a:srgbClr val="FFFFFF"/>
                </a:highlight>
                <a:latin typeface="Microsoft Yahei"/>
                <a:ea typeface="Microsoft Yahei"/>
                <a:cs typeface="Microsoft Yahei"/>
                <a:sym typeface="Microsoft Yahei"/>
              </a:rPr>
              <a:t>10. divide and conquer 2题</a:t>
            </a:r>
            <a:endParaRPr sz="1300">
              <a:solidFill>
                <a:schemeClr val="accent2"/>
              </a:solidFill>
              <a:highlight>
                <a:srgbClr val="FFFFFF"/>
              </a:highlight>
              <a:latin typeface="Microsoft Yahei"/>
              <a:ea typeface="Microsoft Yahei"/>
              <a:cs typeface="Microsoft Yahei"/>
              <a:sym typeface="Microsoft Yahei"/>
            </a:endParaRPr>
          </a:p>
          <a:p>
            <a:pPr indent="0" lvl="0" marL="0" rtl="0" algn="l">
              <a:lnSpc>
                <a:spcPct val="70000"/>
              </a:lnSpc>
              <a:spcBef>
                <a:spcPts val="1200"/>
              </a:spcBef>
              <a:spcAft>
                <a:spcPts val="0"/>
              </a:spcAft>
              <a:buNone/>
            </a:pPr>
            <a:r>
              <a:rPr lang="en" sz="1300">
                <a:solidFill>
                  <a:schemeClr val="accent2"/>
                </a:solidFill>
                <a:highlight>
                  <a:srgbClr val="FFFFFF"/>
                </a:highlight>
                <a:latin typeface="Microsoft Yahei"/>
                <a:ea typeface="Microsoft Yahei"/>
                <a:cs typeface="Microsoft Yahei"/>
                <a:sym typeface="Microsoft Yahei"/>
              </a:rPr>
              <a:t>11. Bit manipulation 2题</a:t>
            </a:r>
            <a:endParaRPr sz="1300">
              <a:solidFill>
                <a:schemeClr val="accent2"/>
              </a:solidFill>
              <a:highlight>
                <a:srgbClr val="FFFFFF"/>
              </a:highlight>
              <a:latin typeface="Microsoft Yahei"/>
              <a:ea typeface="Microsoft Yahei"/>
              <a:cs typeface="Microsoft Yahei"/>
              <a:sym typeface="Microsoft Yahei"/>
            </a:endParaRPr>
          </a:p>
          <a:p>
            <a:pPr indent="0" lvl="0" marL="0" rtl="0" algn="l">
              <a:lnSpc>
                <a:spcPct val="70000"/>
              </a:lnSpc>
              <a:spcBef>
                <a:spcPts val="1200"/>
              </a:spcBef>
              <a:spcAft>
                <a:spcPts val="1200"/>
              </a:spcAft>
              <a:buNone/>
            </a:pPr>
            <a:r>
              <a:rPr lang="en" sz="1300">
                <a:solidFill>
                  <a:schemeClr val="accent2"/>
                </a:solidFill>
                <a:highlight>
                  <a:srgbClr val="FFFFFF"/>
                </a:highlight>
                <a:latin typeface="Microsoft Yahei"/>
                <a:ea typeface="Microsoft Yahei"/>
                <a:cs typeface="Microsoft Yahei"/>
                <a:sym typeface="Microsoft Yahei"/>
              </a:rPr>
              <a:t>12. prefix sum 1题</a:t>
            </a:r>
            <a:endParaRPr sz="1300">
              <a:solidFill>
                <a:schemeClr val="accent2"/>
              </a:solidFill>
              <a:highlight>
                <a:srgbClr val="FFFFFF"/>
              </a:highlight>
              <a:latin typeface="Microsoft Yahei"/>
              <a:ea typeface="Microsoft Yahei"/>
              <a:cs typeface="Microsoft Yahei"/>
              <a:sym typeface="Microsoft Yahei"/>
            </a:endParaRPr>
          </a:p>
        </p:txBody>
      </p:sp>
      <p:sp>
        <p:nvSpPr>
          <p:cNvPr id="63" name="Google Shape;63;p14"/>
          <p:cNvSpPr txBox="1"/>
          <p:nvPr/>
        </p:nvSpPr>
        <p:spPr>
          <a:xfrm>
            <a:off x="4585675" y="1010775"/>
            <a:ext cx="4225500" cy="2678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200">
                <a:solidFill>
                  <a:schemeClr val="accent2"/>
                </a:solidFill>
                <a:highlight>
                  <a:srgbClr val="FFFFFF"/>
                </a:highlight>
                <a:latin typeface="Microsoft Yahei"/>
                <a:ea typeface="Microsoft Yahei"/>
                <a:cs typeface="Microsoft Yahei"/>
                <a:sym typeface="Microsoft Yahei"/>
              </a:rPr>
              <a:t>数据结构18题 </a:t>
            </a:r>
            <a:endParaRPr sz="1200">
              <a:solidFill>
                <a:schemeClr val="accent2"/>
              </a:solidFill>
              <a:highlight>
                <a:srgbClr val="FFFFFF"/>
              </a:highlight>
              <a:latin typeface="Microsoft Yahei"/>
              <a:ea typeface="Microsoft Yahei"/>
              <a:cs typeface="Microsoft Yahei"/>
              <a:sym typeface="Microsoft Yahei"/>
            </a:endParaRPr>
          </a:p>
          <a:p>
            <a:pPr indent="0" lvl="0" marL="0" rtl="0" algn="l">
              <a:lnSpc>
                <a:spcPct val="100000"/>
              </a:lnSpc>
              <a:spcBef>
                <a:spcPts val="0"/>
              </a:spcBef>
              <a:spcAft>
                <a:spcPts val="0"/>
              </a:spcAft>
              <a:buNone/>
            </a:pPr>
            <a:r>
              <a:t/>
            </a:r>
            <a:endParaRPr sz="1200">
              <a:solidFill>
                <a:schemeClr val="dk1"/>
              </a:solidFill>
              <a:highlight>
                <a:srgbClr val="FFFFFF"/>
              </a:highlight>
              <a:latin typeface="Microsoft Yahei"/>
              <a:ea typeface="Microsoft Yahei"/>
              <a:cs typeface="Microsoft Yahei"/>
              <a:sym typeface="Microsoft Yahei"/>
            </a:endParaRPr>
          </a:p>
          <a:p>
            <a:pPr indent="0" lvl="0" marL="0" rtl="0" algn="l">
              <a:lnSpc>
                <a:spcPct val="150000"/>
              </a:lnSpc>
              <a:spcBef>
                <a:spcPts val="0"/>
              </a:spcBef>
              <a:spcAft>
                <a:spcPts val="0"/>
              </a:spcAft>
              <a:buNone/>
            </a:pPr>
            <a:r>
              <a:rPr lang="en" sz="1200">
                <a:solidFill>
                  <a:schemeClr val="dk1"/>
                </a:solidFill>
                <a:highlight>
                  <a:srgbClr val="FFFFFF"/>
                </a:highlight>
                <a:latin typeface="Microsoft Yahei"/>
                <a:ea typeface="Microsoft Yahei"/>
                <a:cs typeface="Microsoft Yahei"/>
                <a:sym typeface="Microsoft Yahei"/>
              </a:rPr>
              <a:t>13. Trie 2题</a:t>
            </a:r>
            <a:endParaRPr sz="1200">
              <a:solidFill>
                <a:schemeClr val="dk1"/>
              </a:solidFill>
              <a:highlight>
                <a:srgbClr val="FFFFFF"/>
              </a:highlight>
              <a:latin typeface="Microsoft Yahei"/>
              <a:ea typeface="Microsoft Yahei"/>
              <a:cs typeface="Microsoft Yahei"/>
              <a:sym typeface="Microsoft Yahei"/>
            </a:endParaRPr>
          </a:p>
          <a:p>
            <a:pPr indent="0" lvl="0" marL="0" rtl="0" algn="l">
              <a:lnSpc>
                <a:spcPct val="150000"/>
              </a:lnSpc>
              <a:spcBef>
                <a:spcPts val="0"/>
              </a:spcBef>
              <a:spcAft>
                <a:spcPts val="0"/>
              </a:spcAft>
              <a:buNone/>
            </a:pPr>
            <a:r>
              <a:rPr lang="en" sz="1200">
                <a:solidFill>
                  <a:schemeClr val="dk1"/>
                </a:solidFill>
                <a:highlight>
                  <a:srgbClr val="FFFFFF"/>
                </a:highlight>
                <a:latin typeface="Microsoft Yahei"/>
                <a:ea typeface="Microsoft Yahei"/>
                <a:cs typeface="Microsoft Yahei"/>
                <a:sym typeface="Microsoft Yahei"/>
              </a:rPr>
              <a:t>14. heap 2题</a:t>
            </a:r>
            <a:endParaRPr sz="1200">
              <a:solidFill>
                <a:schemeClr val="dk1"/>
              </a:solidFill>
              <a:highlight>
                <a:srgbClr val="FFFFFF"/>
              </a:highlight>
              <a:latin typeface="Microsoft Yahei"/>
              <a:ea typeface="Microsoft Yahei"/>
              <a:cs typeface="Microsoft Yahei"/>
              <a:sym typeface="Microsoft Yahei"/>
            </a:endParaRPr>
          </a:p>
          <a:p>
            <a:pPr indent="0" lvl="0" marL="0" rtl="0" algn="l">
              <a:lnSpc>
                <a:spcPct val="150000"/>
              </a:lnSpc>
              <a:spcBef>
                <a:spcPts val="0"/>
              </a:spcBef>
              <a:spcAft>
                <a:spcPts val="0"/>
              </a:spcAft>
              <a:buNone/>
            </a:pPr>
            <a:r>
              <a:rPr lang="en" sz="1200">
                <a:solidFill>
                  <a:schemeClr val="dk1"/>
                </a:solidFill>
                <a:highlight>
                  <a:srgbClr val="FFFFFF"/>
                </a:highlight>
                <a:latin typeface="Microsoft Yahei"/>
                <a:ea typeface="Microsoft Yahei"/>
                <a:cs typeface="Microsoft Yahei"/>
                <a:sym typeface="Microsoft Yahei"/>
              </a:rPr>
              <a:t>15. union find 1题</a:t>
            </a:r>
            <a:endParaRPr sz="1200">
              <a:solidFill>
                <a:schemeClr val="dk1"/>
              </a:solidFill>
              <a:highlight>
                <a:srgbClr val="FFFFFF"/>
              </a:highlight>
              <a:latin typeface="Microsoft Yahei"/>
              <a:ea typeface="Microsoft Yahei"/>
              <a:cs typeface="Microsoft Yahei"/>
              <a:sym typeface="Microsoft Yahei"/>
            </a:endParaRPr>
          </a:p>
          <a:p>
            <a:pPr indent="0" lvl="0" marL="0" rtl="0" algn="l">
              <a:lnSpc>
                <a:spcPct val="150000"/>
              </a:lnSpc>
              <a:spcBef>
                <a:spcPts val="0"/>
              </a:spcBef>
              <a:spcAft>
                <a:spcPts val="0"/>
              </a:spcAft>
              <a:buNone/>
            </a:pPr>
            <a:r>
              <a:rPr b="1" lang="en" sz="1200">
                <a:solidFill>
                  <a:srgbClr val="FF0000"/>
                </a:solidFill>
                <a:highlight>
                  <a:srgbClr val="FFFFFF"/>
                </a:highlight>
                <a:latin typeface="Microsoft Yahei"/>
                <a:ea typeface="Microsoft Yahei"/>
                <a:cs typeface="Microsoft Yahei"/>
                <a:sym typeface="Microsoft Yahei"/>
              </a:rPr>
              <a:t>16. list 翻转+合并+找环+删除+结构转换 5题</a:t>
            </a:r>
            <a:endParaRPr b="1" sz="1200">
              <a:solidFill>
                <a:srgbClr val="FF0000"/>
              </a:solidFill>
              <a:highlight>
                <a:srgbClr val="FFFFFF"/>
              </a:highlight>
              <a:latin typeface="Microsoft Yahei"/>
              <a:ea typeface="Microsoft Yahei"/>
              <a:cs typeface="Microsoft Yahei"/>
              <a:sym typeface="Microsoft Yahei"/>
            </a:endParaRPr>
          </a:p>
          <a:p>
            <a:pPr indent="0" lvl="0" marL="0" rtl="0" algn="l">
              <a:lnSpc>
                <a:spcPct val="150000"/>
              </a:lnSpc>
              <a:spcBef>
                <a:spcPts val="0"/>
              </a:spcBef>
              <a:spcAft>
                <a:spcPts val="0"/>
              </a:spcAft>
              <a:buNone/>
            </a:pPr>
            <a:r>
              <a:rPr b="1" lang="en" sz="1200">
                <a:solidFill>
                  <a:srgbClr val="FF0000"/>
                </a:solidFill>
                <a:highlight>
                  <a:srgbClr val="FFFFFF"/>
                </a:highlight>
                <a:latin typeface="Microsoft Yahei"/>
                <a:ea typeface="Microsoft Yahei"/>
                <a:cs typeface="Microsoft Yahei"/>
                <a:sym typeface="Microsoft Yahei"/>
              </a:rPr>
              <a:t>17. comparator 1题</a:t>
            </a:r>
            <a:endParaRPr b="1" sz="1200">
              <a:solidFill>
                <a:srgbClr val="FF0000"/>
              </a:solidFill>
              <a:highlight>
                <a:srgbClr val="FFFFFF"/>
              </a:highlight>
              <a:latin typeface="Microsoft Yahei"/>
              <a:ea typeface="Microsoft Yahei"/>
              <a:cs typeface="Microsoft Yahei"/>
              <a:sym typeface="Microsoft Yahei"/>
            </a:endParaRPr>
          </a:p>
          <a:p>
            <a:pPr indent="0" lvl="0" marL="0" rtl="0" algn="l">
              <a:lnSpc>
                <a:spcPct val="150000"/>
              </a:lnSpc>
              <a:spcBef>
                <a:spcPts val="0"/>
              </a:spcBef>
              <a:spcAft>
                <a:spcPts val="0"/>
              </a:spcAft>
              <a:buNone/>
            </a:pPr>
            <a:r>
              <a:rPr b="1" lang="en" sz="1200">
                <a:solidFill>
                  <a:srgbClr val="FF0000"/>
                </a:solidFill>
                <a:highlight>
                  <a:srgbClr val="FFFFFF"/>
                </a:highlight>
                <a:latin typeface="Microsoft Yahei"/>
                <a:ea typeface="Microsoft Yahei"/>
                <a:cs typeface="Microsoft Yahei"/>
                <a:sym typeface="Microsoft Yahei"/>
              </a:rPr>
              <a:t>18. LRU 1题</a:t>
            </a:r>
            <a:endParaRPr b="1" sz="1200">
              <a:solidFill>
                <a:srgbClr val="FF0000"/>
              </a:solidFill>
              <a:highlight>
                <a:srgbClr val="FFFFFF"/>
              </a:highlight>
              <a:latin typeface="Microsoft Yahei"/>
              <a:ea typeface="Microsoft Yahei"/>
              <a:cs typeface="Microsoft Yahei"/>
              <a:sym typeface="Microsoft Yahei"/>
            </a:endParaRPr>
          </a:p>
          <a:p>
            <a:pPr indent="0" lvl="0" marL="0" rtl="0" algn="l">
              <a:lnSpc>
                <a:spcPct val="150000"/>
              </a:lnSpc>
              <a:spcBef>
                <a:spcPts val="0"/>
              </a:spcBef>
              <a:spcAft>
                <a:spcPts val="0"/>
              </a:spcAft>
              <a:buNone/>
            </a:pPr>
            <a:r>
              <a:rPr b="1" lang="en" sz="1200">
                <a:solidFill>
                  <a:srgbClr val="FF0000"/>
                </a:solidFill>
                <a:highlight>
                  <a:srgbClr val="FFFFFF"/>
                </a:highlight>
                <a:latin typeface="Microsoft Yahei"/>
                <a:ea typeface="Microsoft Yahei"/>
                <a:cs typeface="Microsoft Yahei"/>
                <a:sym typeface="Microsoft Yahei"/>
              </a:rPr>
              <a:t>19. tree 遍历+结构转换+LCA+BST+Iterator 6题</a:t>
            </a:r>
            <a:endParaRPr b="1" sz="1200">
              <a:solidFill>
                <a:srgbClr val="FF0000"/>
              </a:solidFill>
              <a:highlight>
                <a:srgbClr val="FFFFFF"/>
              </a:highlight>
              <a:latin typeface="Microsoft Yahei"/>
              <a:ea typeface="Microsoft Yahei"/>
              <a:cs typeface="Microsoft Yahei"/>
              <a:sym typeface="Microsoft Yahei"/>
            </a:endParaRPr>
          </a:p>
          <a:p>
            <a:pPr indent="0" lvl="0" marL="0" rtl="0" algn="l">
              <a:lnSpc>
                <a:spcPct val="100000"/>
              </a:lnSpc>
              <a:spcBef>
                <a:spcPts val="0"/>
              </a:spcBef>
              <a:spcAft>
                <a:spcPts val="0"/>
              </a:spcAft>
              <a:buNone/>
            </a:pPr>
            <a:r>
              <a:t/>
            </a:r>
            <a:endParaRPr sz="1200">
              <a:solidFill>
                <a:schemeClr val="accent2"/>
              </a:solidFill>
              <a:highlight>
                <a:srgbClr val="FFFFFF"/>
              </a:highlight>
              <a:latin typeface="Microsoft Yahei"/>
              <a:ea typeface="Microsoft Yahei"/>
              <a:cs typeface="Microsoft Yahei"/>
              <a:sym typeface="Microsoft Yahei"/>
            </a:endParaRPr>
          </a:p>
        </p:txBody>
      </p:sp>
      <p:sp>
        <p:nvSpPr>
          <p:cNvPr id="64" name="Google Shape;64;p14"/>
          <p:cNvSpPr txBox="1"/>
          <p:nvPr/>
        </p:nvSpPr>
        <p:spPr>
          <a:xfrm>
            <a:off x="4610725" y="3495025"/>
            <a:ext cx="4175400" cy="143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accent2"/>
                </a:solidFill>
                <a:highlight>
                  <a:srgbClr val="FFFFFF"/>
                </a:highlight>
                <a:latin typeface="Microsoft Yahei"/>
                <a:ea typeface="Microsoft Yahei"/>
                <a:cs typeface="Microsoft Yahei"/>
                <a:sym typeface="Microsoft Yahei"/>
              </a:rPr>
              <a:t>图 6题 </a:t>
            </a:r>
            <a:endParaRPr sz="1200">
              <a:solidFill>
                <a:schemeClr val="accent2"/>
              </a:solidFill>
              <a:highlight>
                <a:srgbClr val="FFFFFF"/>
              </a:highlight>
              <a:latin typeface="Microsoft Yahei"/>
              <a:ea typeface="Microsoft Yahei"/>
              <a:cs typeface="Microsoft Yahei"/>
              <a:sym typeface="Microsoft Yahei"/>
            </a:endParaRPr>
          </a:p>
          <a:p>
            <a:pPr indent="0" lvl="0" marL="0" rtl="0" algn="l">
              <a:lnSpc>
                <a:spcPct val="115000"/>
              </a:lnSpc>
              <a:spcBef>
                <a:spcPts val="0"/>
              </a:spcBef>
              <a:spcAft>
                <a:spcPts val="0"/>
              </a:spcAft>
              <a:buClr>
                <a:schemeClr val="dk1"/>
              </a:buClr>
              <a:buSzPts val="1100"/>
              <a:buFont typeface="Arial"/>
              <a:buNone/>
            </a:pPr>
            <a:r>
              <a:rPr lang="en" sz="1200">
                <a:solidFill>
                  <a:schemeClr val="accent2"/>
                </a:solidFill>
                <a:highlight>
                  <a:srgbClr val="FFFFFF"/>
                </a:highlight>
                <a:latin typeface="Microsoft Yahei"/>
                <a:ea typeface="Microsoft Yahei"/>
                <a:cs typeface="Microsoft Yahei"/>
                <a:sym typeface="Microsoft Yahei"/>
              </a:rPr>
              <a:t>bfs, dfs, topological, dijikstra, union find, mst</a:t>
            </a:r>
            <a:endParaRPr sz="1200">
              <a:solidFill>
                <a:schemeClr val="accent2"/>
              </a:solidFill>
              <a:highlight>
                <a:srgbClr val="FFFFFF"/>
              </a:highlight>
              <a:latin typeface="Microsoft Yahei"/>
              <a:ea typeface="Microsoft Yahei"/>
              <a:cs typeface="Microsoft Yahei"/>
              <a:sym typeface="Microsoft Yahe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accent2"/>
              </a:solidFill>
              <a:highlight>
                <a:srgbClr val="FFFFFF"/>
              </a:highlight>
              <a:latin typeface="Microsoft Yahei"/>
              <a:ea typeface="Microsoft Yahei"/>
              <a:cs typeface="Microsoft Yahei"/>
              <a:sym typeface="Microsoft Yahei"/>
            </a:endParaRPr>
          </a:p>
          <a:p>
            <a:pPr indent="0" lvl="0" marL="0" rtl="0" algn="l">
              <a:lnSpc>
                <a:spcPct val="115000"/>
              </a:lnSpc>
              <a:spcBef>
                <a:spcPts val="0"/>
              </a:spcBef>
              <a:spcAft>
                <a:spcPts val="0"/>
              </a:spcAft>
              <a:buClr>
                <a:schemeClr val="dk1"/>
              </a:buClr>
              <a:buSzPts val="1100"/>
              <a:buFont typeface="Arial"/>
              <a:buNone/>
            </a:pPr>
            <a:r>
              <a:rPr lang="en" sz="1200">
                <a:solidFill>
                  <a:schemeClr val="accent2"/>
                </a:solidFill>
                <a:highlight>
                  <a:srgbClr val="FFFFFF"/>
                </a:highlight>
                <a:latin typeface="Microsoft Yahei"/>
                <a:ea typeface="Microsoft Yahei"/>
                <a:cs typeface="Microsoft Yahei"/>
                <a:sym typeface="Microsoft Yahei"/>
              </a:rPr>
              <a:t>动态规划 9题 </a:t>
            </a:r>
            <a:br>
              <a:rPr lang="en" sz="1200">
                <a:solidFill>
                  <a:schemeClr val="accent2"/>
                </a:solidFill>
                <a:highlight>
                  <a:srgbClr val="FFFFFF"/>
                </a:highlight>
                <a:latin typeface="Microsoft Yahei"/>
                <a:ea typeface="Microsoft Yahei"/>
                <a:cs typeface="Microsoft Yahei"/>
                <a:sym typeface="Microsoft Yahei"/>
              </a:rPr>
            </a:br>
            <a:r>
              <a:rPr lang="en" sz="1200">
                <a:solidFill>
                  <a:schemeClr val="accent2"/>
                </a:solidFill>
                <a:highlight>
                  <a:srgbClr val="FFFFFF"/>
                </a:highlight>
                <a:latin typeface="Microsoft Yahei"/>
                <a:ea typeface="Microsoft Yahei"/>
                <a:cs typeface="Microsoft Yahei"/>
                <a:sym typeface="Microsoft Yahei"/>
              </a:rPr>
              <a:t>1d, 2d, backpack1,2, dfs+memo, LIS, LCS, LPS, range DP (覆盖坐标类，背包类，区间类，字符串单双序列) 9</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什么是comparator, 什么又是comparable?</a:t>
            </a:r>
            <a:endParaRPr/>
          </a:p>
        </p:txBody>
      </p:sp>
      <p:sp>
        <p:nvSpPr>
          <p:cNvPr id="222" name="Google Shape;222;p32"/>
          <p:cNvSpPr txBox="1"/>
          <p:nvPr/>
        </p:nvSpPr>
        <p:spPr>
          <a:xfrm>
            <a:off x="469500" y="1385725"/>
            <a:ext cx="8013600" cy="2598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4D4D4D"/>
                </a:solidFill>
                <a:highlight>
                  <a:srgbClr val="FFFFFF"/>
                </a:highlight>
              </a:rPr>
              <a:t>java中，对集合对象或者数组对象排序，有两种实现方式。</a:t>
            </a:r>
            <a:endParaRPr sz="1200">
              <a:solidFill>
                <a:srgbClr val="4D4D4D"/>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4D4D4D"/>
                </a:solidFill>
                <a:highlight>
                  <a:srgbClr val="FFFFFF"/>
                </a:highlight>
              </a:rPr>
              <a:t>即：  (1) 对象实现Comparable 接口</a:t>
            </a:r>
            <a:endParaRPr sz="1200">
              <a:solidFill>
                <a:srgbClr val="4D4D4D"/>
              </a:solidFill>
              <a:highlight>
                <a:srgbClr val="FFFFFF"/>
              </a:highlight>
            </a:endParaRPr>
          </a:p>
          <a:p>
            <a:pPr indent="0" lvl="0" marL="25400" marR="165100" rtl="0" algn="l">
              <a:lnSpc>
                <a:spcPct val="115000"/>
              </a:lnSpc>
              <a:spcBef>
                <a:spcPts val="1200"/>
              </a:spcBef>
              <a:spcAft>
                <a:spcPts val="0"/>
              </a:spcAft>
              <a:buNone/>
            </a:pPr>
            <a:r>
              <a:rPr lang="en" sz="1200">
                <a:solidFill>
                  <a:srgbClr val="4D4D4D"/>
                </a:solidFill>
                <a:highlight>
                  <a:srgbClr val="FFFFFF"/>
                </a:highlight>
              </a:rPr>
              <a:t>        (2) 定义</a:t>
            </a:r>
            <a:r>
              <a:rPr lang="en" sz="1200">
                <a:solidFill>
                  <a:srgbClr val="FC5531"/>
                </a:solidFill>
                <a:highlight>
                  <a:srgbClr val="FFFFFF"/>
                </a:highlight>
                <a:uFill>
                  <a:noFill/>
                </a:uFill>
                <a:hlinkClick r:id="rId3">
                  <a:extLst>
                    <a:ext uri="{A12FA001-AC4F-418D-AE19-62706E023703}">
                      <ahyp:hlinkClr val="tx"/>
                    </a:ext>
                  </a:extLst>
                </a:hlinkClick>
              </a:rPr>
              <a:t>比较器</a:t>
            </a:r>
            <a:r>
              <a:rPr lang="en" sz="1200">
                <a:solidFill>
                  <a:srgbClr val="4D4D4D"/>
                </a:solidFill>
                <a:highlight>
                  <a:srgbClr val="FFFFFF"/>
                </a:highlight>
              </a:rPr>
              <a:t>，实现Comparator接口。(内部可以用传统写法或者lambda写法)</a:t>
            </a:r>
            <a:endParaRPr sz="1200">
              <a:solidFill>
                <a:srgbClr val="4D4D4D"/>
              </a:solidFill>
              <a:highlight>
                <a:srgbClr val="FFFFFF"/>
              </a:highlight>
            </a:endParaRPr>
          </a:p>
          <a:p>
            <a:pPr indent="0" lvl="0" marL="25400" marR="165100" rtl="0" algn="l">
              <a:lnSpc>
                <a:spcPct val="115000"/>
              </a:lnSpc>
              <a:spcBef>
                <a:spcPts val="1200"/>
              </a:spcBef>
              <a:spcAft>
                <a:spcPts val="0"/>
              </a:spcAft>
              <a:buNone/>
            </a:pPr>
            <a:r>
              <a:t/>
            </a:r>
            <a:endParaRPr sz="1200">
              <a:solidFill>
                <a:srgbClr val="4D4D4D"/>
              </a:solidFill>
              <a:highlight>
                <a:srgbClr val="FFFFFF"/>
              </a:highlight>
            </a:endParaRPr>
          </a:p>
          <a:p>
            <a:pPr indent="0" lvl="0" marL="25400" marR="165100" rtl="0" algn="l">
              <a:lnSpc>
                <a:spcPct val="115000"/>
              </a:lnSpc>
              <a:spcBef>
                <a:spcPts val="1200"/>
              </a:spcBef>
              <a:spcAft>
                <a:spcPts val="0"/>
              </a:spcAft>
              <a:buNone/>
            </a:pPr>
            <a:r>
              <a:t/>
            </a:r>
            <a:endParaRPr sz="1200">
              <a:solidFill>
                <a:srgbClr val="4D4D4D"/>
              </a:solidFill>
              <a:highlight>
                <a:srgbClr val="FFFFFF"/>
              </a:highlight>
            </a:endParaRPr>
          </a:p>
          <a:p>
            <a:pPr indent="0" lvl="0" marL="25400" marR="165100" rtl="0" algn="l">
              <a:lnSpc>
                <a:spcPct val="115000"/>
              </a:lnSpc>
              <a:spcBef>
                <a:spcPts val="1200"/>
              </a:spcBef>
              <a:spcAft>
                <a:spcPts val="0"/>
              </a:spcAft>
              <a:buClr>
                <a:schemeClr val="dk1"/>
              </a:buClr>
              <a:buSzPts val="1100"/>
              <a:buFont typeface="Arial"/>
              <a:buNone/>
            </a:pPr>
            <a:r>
              <a:rPr lang="en" sz="1200">
                <a:solidFill>
                  <a:srgbClr val="4D4D4D"/>
                </a:solidFill>
                <a:highlight>
                  <a:srgbClr val="FFFFFF"/>
                </a:highlight>
              </a:rPr>
              <a:t>二者的区别是一个是集合内部实现，一个是集合外部实现。</a:t>
            </a:r>
            <a:endParaRPr sz="1800">
              <a:solidFill>
                <a:schemeClr val="dk2"/>
              </a:solidFill>
            </a:endParaRPr>
          </a:p>
          <a:p>
            <a:pPr indent="0" lvl="0" marL="0" rtl="0" algn="l">
              <a:spcBef>
                <a:spcPts val="1200"/>
              </a:spcBef>
              <a:spcAft>
                <a:spcPts val="0"/>
              </a:spcAft>
              <a:buNone/>
            </a:pPr>
            <a:r>
              <a:t/>
            </a:r>
            <a:endParaRPr/>
          </a:p>
        </p:txBody>
      </p:sp>
      <p:pic>
        <p:nvPicPr>
          <p:cNvPr id="223" name="Google Shape;223;p32"/>
          <p:cNvPicPr preferRelativeResize="0"/>
          <p:nvPr/>
        </p:nvPicPr>
        <p:blipFill>
          <a:blip r:embed="rId4">
            <a:alphaModFix/>
          </a:blip>
          <a:stretch>
            <a:fillRect/>
          </a:stretch>
        </p:blipFill>
        <p:spPr>
          <a:xfrm>
            <a:off x="339394" y="3684294"/>
            <a:ext cx="3248000" cy="1156625"/>
          </a:xfrm>
          <a:prstGeom prst="rect">
            <a:avLst/>
          </a:prstGeom>
          <a:noFill/>
          <a:ln>
            <a:noFill/>
          </a:ln>
        </p:spPr>
      </p:pic>
      <p:pic>
        <p:nvPicPr>
          <p:cNvPr id="224" name="Google Shape;224;p32"/>
          <p:cNvPicPr preferRelativeResize="0"/>
          <p:nvPr/>
        </p:nvPicPr>
        <p:blipFill>
          <a:blip r:embed="rId5">
            <a:alphaModFix/>
          </a:blip>
          <a:stretch>
            <a:fillRect/>
          </a:stretch>
        </p:blipFill>
        <p:spPr>
          <a:xfrm>
            <a:off x="4069377" y="3684302"/>
            <a:ext cx="4868522" cy="11566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3"/>
          <p:cNvSpPr txBox="1"/>
          <p:nvPr/>
        </p:nvSpPr>
        <p:spPr>
          <a:xfrm>
            <a:off x="433050" y="2064925"/>
            <a:ext cx="83190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Comparable是一个对象，本身就已经支持自比较所需要实现的接口。</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自定义类要在加入list容器中后能够排序，也可以实现Comparable接口。</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在用Collections类的sort方法排序时若不指定Comparator，那就以自然顺序排序。所谓自然顺序就是实现Comparable接口设定的排序方式。</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若一个类实现了comparable接口，则意味着该类支持排序。如String、Integer自己就实现了Comparable接口，可完成比较大小操作。</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一个已经实现comparable的类的对象或数据，可以通过Collections.sort(list) 或者Arrays.sort(arr)实现排序。通过Collections.sort(list,Collections.reverseOrder());对list进行倒序排列。</a:t>
            </a:r>
            <a:endParaRPr/>
          </a:p>
        </p:txBody>
      </p:sp>
      <p:sp>
        <p:nvSpPr>
          <p:cNvPr id="230" name="Google Shape;230;p33"/>
          <p:cNvSpPr txBox="1"/>
          <p:nvPr/>
        </p:nvSpPr>
        <p:spPr>
          <a:xfrm>
            <a:off x="136750" y="59225"/>
            <a:ext cx="3521700" cy="1688400"/>
          </a:xfrm>
          <a:prstGeom prst="rect">
            <a:avLst/>
          </a:prstGeom>
          <a:noFill/>
          <a:ln>
            <a:noFill/>
          </a:ln>
        </p:spPr>
        <p:txBody>
          <a:bodyPr anchorCtr="0" anchor="t" bIns="91425" lIns="91425" spcFirstLastPara="1" rIns="91425" wrap="square" tIns="91425">
            <a:spAutoFit/>
          </a:bodyPr>
          <a:lstStyle/>
          <a:p>
            <a:pPr indent="0" lvl="0" marL="0" rtl="0" algn="l">
              <a:lnSpc>
                <a:spcPct val="133333"/>
              </a:lnSpc>
              <a:spcBef>
                <a:spcPts val="600"/>
              </a:spcBef>
              <a:spcAft>
                <a:spcPts val="0"/>
              </a:spcAft>
              <a:buNone/>
            </a:pPr>
            <a:r>
              <a:rPr b="1" lang="en" sz="1600">
                <a:solidFill>
                  <a:srgbClr val="4F4F4F"/>
                </a:solidFill>
                <a:highlight>
                  <a:srgbClr val="FFFFFF"/>
                </a:highlight>
                <a:latin typeface="Microsoft Yahei"/>
                <a:ea typeface="Microsoft Yahei"/>
                <a:cs typeface="Microsoft Yahei"/>
                <a:sym typeface="Microsoft Yahei"/>
              </a:rPr>
              <a:t>Comparable介绍</a:t>
            </a:r>
            <a:br>
              <a:rPr b="1" lang="en" sz="1600">
                <a:solidFill>
                  <a:srgbClr val="4F4F4F"/>
                </a:solidFill>
                <a:highlight>
                  <a:srgbClr val="FFFFFF"/>
                </a:highlight>
                <a:latin typeface="Microsoft Yahei"/>
                <a:ea typeface="Microsoft Yahei"/>
                <a:cs typeface="Microsoft Yahei"/>
                <a:sym typeface="Microsoft Yahei"/>
              </a:rPr>
            </a:br>
            <a:r>
              <a:rPr lang="en" sz="1000">
                <a:solidFill>
                  <a:srgbClr val="333333"/>
                </a:solidFill>
                <a:highlight>
                  <a:srgbClr val="FFFFFF"/>
                </a:highlight>
                <a:latin typeface="Roboto"/>
                <a:ea typeface="Roboto"/>
                <a:cs typeface="Roboto"/>
                <a:sym typeface="Roboto"/>
              </a:rPr>
              <a:t>Java Comparable interface is used to order the objects of the user-defined class</a:t>
            </a:r>
            <a:endParaRPr b="1" sz="1600">
              <a:solidFill>
                <a:srgbClr val="4F4F4F"/>
              </a:solidFill>
              <a:highlight>
                <a:srgbClr val="FFFFFF"/>
              </a:highlight>
              <a:latin typeface="Microsoft Yahei"/>
              <a:ea typeface="Microsoft Yahei"/>
              <a:cs typeface="Microsoft Yahei"/>
              <a:sym typeface="Microsoft Yahei"/>
            </a:endParaRPr>
          </a:p>
          <a:p>
            <a:pPr indent="0" lvl="0" marL="0" rtl="0" algn="l">
              <a:lnSpc>
                <a:spcPct val="115000"/>
              </a:lnSpc>
              <a:spcBef>
                <a:spcPts val="1200"/>
              </a:spcBef>
              <a:spcAft>
                <a:spcPts val="0"/>
              </a:spcAft>
              <a:buNone/>
            </a:pPr>
            <a:r>
              <a:rPr lang="en" sz="900">
                <a:solidFill>
                  <a:schemeClr val="dk1"/>
                </a:solidFill>
                <a:highlight>
                  <a:srgbClr val="FFFFFF"/>
                </a:highlight>
              </a:rPr>
              <a:t>Comparable是在集合Collections内部定义的方法实现的排序，位于java.lang下。</a:t>
            </a:r>
            <a:endParaRPr sz="900">
              <a:solidFill>
                <a:schemeClr val="dk1"/>
              </a:solidFill>
              <a:highlight>
                <a:srgbClr val="FFFFFF"/>
              </a:highlight>
            </a:endParaRPr>
          </a:p>
          <a:p>
            <a:pPr indent="0" lvl="0" marL="0" rtl="0" algn="l">
              <a:lnSpc>
                <a:spcPct val="115000"/>
              </a:lnSpc>
              <a:spcBef>
                <a:spcPts val="1200"/>
              </a:spcBef>
              <a:spcAft>
                <a:spcPts val="1200"/>
              </a:spcAft>
              <a:buNone/>
            </a:pPr>
            <a:r>
              <a:rPr lang="en" sz="900">
                <a:solidFill>
                  <a:schemeClr val="dk1"/>
                </a:solidFill>
                <a:highlight>
                  <a:srgbClr val="FFFFFF"/>
                </a:highlight>
              </a:rPr>
              <a:t>Comparable 接口仅仅只包括一个函数，它的定义如右边：</a:t>
            </a:r>
            <a:endParaRPr sz="900">
              <a:solidFill>
                <a:schemeClr val="dk1"/>
              </a:solidFill>
              <a:highlight>
                <a:srgbClr val="FFFFFF"/>
              </a:highlight>
            </a:endParaRPr>
          </a:p>
        </p:txBody>
      </p:sp>
      <p:pic>
        <p:nvPicPr>
          <p:cNvPr id="231" name="Google Shape;231;p33"/>
          <p:cNvPicPr preferRelativeResize="0"/>
          <p:nvPr/>
        </p:nvPicPr>
        <p:blipFill>
          <a:blip r:embed="rId3">
            <a:alphaModFix/>
          </a:blip>
          <a:stretch>
            <a:fillRect/>
          </a:stretch>
        </p:blipFill>
        <p:spPr>
          <a:xfrm>
            <a:off x="3658375" y="334600"/>
            <a:ext cx="2186110" cy="1263300"/>
          </a:xfrm>
          <a:prstGeom prst="rect">
            <a:avLst/>
          </a:prstGeom>
          <a:noFill/>
          <a:ln>
            <a:noFill/>
          </a:ln>
        </p:spPr>
      </p:pic>
      <p:sp>
        <p:nvSpPr>
          <p:cNvPr id="232" name="Google Shape;232;p33"/>
          <p:cNvSpPr txBox="1"/>
          <p:nvPr/>
        </p:nvSpPr>
        <p:spPr>
          <a:xfrm>
            <a:off x="6067150" y="520625"/>
            <a:ext cx="30000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333333"/>
                </a:solidFill>
                <a:highlight>
                  <a:srgbClr val="FFFFFF"/>
                </a:highlight>
              </a:rPr>
              <a:t>若x.compareTo(y) &lt;0，则x&lt;y;若x.compareTo(y) =0，则x=y;若x.compareTo(y) &gt;0，则x&gt;y;</a:t>
            </a:r>
            <a:endParaRPr/>
          </a:p>
        </p:txBody>
      </p:sp>
      <p:pic>
        <p:nvPicPr>
          <p:cNvPr id="233" name="Google Shape;233;p33"/>
          <p:cNvPicPr preferRelativeResize="0"/>
          <p:nvPr/>
        </p:nvPicPr>
        <p:blipFill>
          <a:blip r:embed="rId4">
            <a:alphaModFix/>
          </a:blip>
          <a:stretch>
            <a:fillRect/>
          </a:stretch>
        </p:blipFill>
        <p:spPr>
          <a:xfrm>
            <a:off x="6104525" y="1377775"/>
            <a:ext cx="3000001" cy="1068311"/>
          </a:xfrm>
          <a:prstGeom prst="rect">
            <a:avLst/>
          </a:prstGeom>
          <a:noFill/>
          <a:ln>
            <a:noFill/>
          </a:ln>
        </p:spPr>
      </p:pic>
      <p:sp>
        <p:nvSpPr>
          <p:cNvPr id="234" name="Google Shape;234;p33"/>
          <p:cNvSpPr txBox="1"/>
          <p:nvPr/>
        </p:nvSpPr>
        <p:spPr>
          <a:xfrm>
            <a:off x="136750" y="1633725"/>
            <a:ext cx="3217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333333"/>
                </a:solidFill>
                <a:highlight>
                  <a:srgbClr val="FFFFFF"/>
                </a:highlight>
                <a:latin typeface="Roboto"/>
                <a:ea typeface="Roboto"/>
                <a:cs typeface="Roboto"/>
                <a:sym typeface="Roboto"/>
              </a:rPr>
              <a:t>Collections</a:t>
            </a:r>
            <a:r>
              <a:rPr lang="en" sz="700">
                <a:solidFill>
                  <a:srgbClr val="333333"/>
                </a:solidFill>
                <a:highlight>
                  <a:srgbClr val="FFFFFF"/>
                </a:highlight>
                <a:latin typeface="Roboto"/>
                <a:ea typeface="Roboto"/>
                <a:cs typeface="Roboto"/>
                <a:sym typeface="Roboto"/>
              </a:rPr>
              <a:t> class provides static methods for sorting the elements of collections. If collection elements are of Set or Map, we can use TreeSet or TreeMap. However, we cannot sort the elements of List. Collections class provides methods for sorting the elements of List type elements.</a:t>
            </a:r>
            <a:endParaRPr sz="9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4"/>
          <p:cNvSpPr txBox="1"/>
          <p:nvPr/>
        </p:nvSpPr>
        <p:spPr>
          <a:xfrm>
            <a:off x="150450" y="104075"/>
            <a:ext cx="3000000" cy="1317600"/>
          </a:xfrm>
          <a:prstGeom prst="rect">
            <a:avLst/>
          </a:prstGeom>
          <a:noFill/>
          <a:ln>
            <a:noFill/>
          </a:ln>
        </p:spPr>
        <p:txBody>
          <a:bodyPr anchorCtr="0" anchor="t" bIns="91425" lIns="91425" spcFirstLastPara="1" rIns="91425" wrap="square" tIns="91425">
            <a:spAutoFit/>
          </a:bodyPr>
          <a:lstStyle/>
          <a:p>
            <a:pPr indent="0" lvl="0" marL="0" rtl="0" algn="l">
              <a:lnSpc>
                <a:spcPct val="133333"/>
              </a:lnSpc>
              <a:spcBef>
                <a:spcPts val="600"/>
              </a:spcBef>
              <a:spcAft>
                <a:spcPts val="0"/>
              </a:spcAft>
              <a:buNone/>
            </a:pPr>
            <a:r>
              <a:rPr b="1" lang="en" sz="1800">
                <a:solidFill>
                  <a:srgbClr val="4F4F4F"/>
                </a:solidFill>
                <a:highlight>
                  <a:srgbClr val="FFFFFF"/>
                </a:highlight>
                <a:latin typeface="Microsoft Yahei"/>
                <a:ea typeface="Microsoft Yahei"/>
                <a:cs typeface="Microsoft Yahei"/>
                <a:sym typeface="Microsoft Yahei"/>
              </a:rPr>
              <a:t>Comparator介绍</a:t>
            </a:r>
            <a:endParaRPr b="1" sz="1800">
              <a:solidFill>
                <a:srgbClr val="4F4F4F"/>
              </a:solidFill>
              <a:highlight>
                <a:srgbClr val="FFFFFF"/>
              </a:highlight>
              <a:latin typeface="Microsoft Yahei"/>
              <a:ea typeface="Microsoft Yahei"/>
              <a:cs typeface="Microsoft Yahei"/>
              <a:sym typeface="Microsoft Yahei"/>
            </a:endParaRPr>
          </a:p>
          <a:p>
            <a:pPr indent="0" lvl="0" marL="0" rtl="0" algn="l">
              <a:lnSpc>
                <a:spcPct val="115000"/>
              </a:lnSpc>
              <a:spcBef>
                <a:spcPts val="1200"/>
              </a:spcBef>
              <a:spcAft>
                <a:spcPts val="0"/>
              </a:spcAft>
              <a:buNone/>
            </a:pPr>
            <a:r>
              <a:rPr lang="en" sz="1200">
                <a:solidFill>
                  <a:srgbClr val="333333"/>
                </a:solidFill>
                <a:highlight>
                  <a:srgbClr val="FFFFFF"/>
                </a:highlight>
              </a:rPr>
              <a:t>Comparator是在集合外部实现的排序，位于java.util下。Comparator接口包含了两个函数。</a:t>
            </a:r>
            <a:endParaRPr sz="1200">
              <a:solidFill>
                <a:srgbClr val="333333"/>
              </a:solidFill>
              <a:highlight>
                <a:srgbClr val="FFFFFF"/>
              </a:highlight>
            </a:endParaRPr>
          </a:p>
        </p:txBody>
      </p:sp>
      <p:pic>
        <p:nvPicPr>
          <p:cNvPr id="240" name="Google Shape;240;p34"/>
          <p:cNvPicPr preferRelativeResize="0"/>
          <p:nvPr/>
        </p:nvPicPr>
        <p:blipFill>
          <a:blip r:embed="rId3">
            <a:alphaModFix/>
          </a:blip>
          <a:stretch>
            <a:fillRect/>
          </a:stretch>
        </p:blipFill>
        <p:spPr>
          <a:xfrm>
            <a:off x="3407050" y="196000"/>
            <a:ext cx="3170625" cy="1439250"/>
          </a:xfrm>
          <a:prstGeom prst="rect">
            <a:avLst/>
          </a:prstGeom>
          <a:noFill/>
          <a:ln>
            <a:noFill/>
          </a:ln>
        </p:spPr>
      </p:pic>
      <p:sp>
        <p:nvSpPr>
          <p:cNvPr id="241" name="Google Shape;241;p34"/>
          <p:cNvSpPr txBox="1"/>
          <p:nvPr/>
        </p:nvSpPr>
        <p:spPr>
          <a:xfrm>
            <a:off x="24700" y="1808050"/>
            <a:ext cx="54390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我们若需要控制某个类的次序,而该类本身不支持排序(即没有实现Comparable接口);那么，我们可以新建一个该类的比较器来进行排序。这个比较器只需要实现comparator即可。</a:t>
            </a:r>
            <a:endParaRPr/>
          </a:p>
          <a:p>
            <a:pPr indent="0" lvl="0" marL="0" rtl="0" algn="l">
              <a:spcBef>
                <a:spcPts val="0"/>
              </a:spcBef>
              <a:spcAft>
                <a:spcPts val="0"/>
              </a:spcAft>
              <a:buNone/>
            </a:pPr>
            <a:r>
              <a:rPr lang="en"/>
              <a:t>如果引用的为第三方jar包，这时候，没办法改变类本身，可是使用这种方式。</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Comparator是一个专用的比较器，当这个对象不支持自比较或者自比较函数不能满足要求时，可写一个比较器来完成两个对象之间大小的比较。</a:t>
            </a:r>
            <a:endParaRPr/>
          </a:p>
          <a:p>
            <a:pPr indent="0" lvl="0" marL="0" rtl="0" algn="l">
              <a:spcBef>
                <a:spcPts val="0"/>
              </a:spcBef>
              <a:spcAft>
                <a:spcPts val="0"/>
              </a:spcAft>
              <a:buNone/>
            </a:pPr>
            <a:r>
              <a:rPr lang="en"/>
              <a:t>Comparator体现了一种策略模式(strategy design pattern)，就是不改变对象自身，而用一个策略对象(strategy object)来改变它的行为。</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comparable相当于内部比较器。comparator相当于外部比较器。</a:t>
            </a:r>
            <a:endParaRPr/>
          </a:p>
        </p:txBody>
      </p:sp>
      <p:pic>
        <p:nvPicPr>
          <p:cNvPr id="242" name="Google Shape;242;p34"/>
          <p:cNvPicPr preferRelativeResize="0"/>
          <p:nvPr/>
        </p:nvPicPr>
        <p:blipFill>
          <a:blip r:embed="rId4">
            <a:alphaModFix/>
          </a:blip>
          <a:stretch>
            <a:fillRect/>
          </a:stretch>
        </p:blipFill>
        <p:spPr>
          <a:xfrm>
            <a:off x="5419200" y="1776175"/>
            <a:ext cx="3724800" cy="2981184"/>
          </a:xfrm>
          <a:prstGeom prst="rect">
            <a:avLst/>
          </a:prstGeom>
          <a:noFill/>
          <a:ln>
            <a:noFill/>
          </a:ln>
        </p:spPr>
      </p:pic>
      <p:sp>
        <p:nvSpPr>
          <p:cNvPr id="243" name="Google Shape;243;p34"/>
          <p:cNvSpPr txBox="1"/>
          <p:nvPr/>
        </p:nvSpPr>
        <p:spPr>
          <a:xfrm>
            <a:off x="6577675" y="20500"/>
            <a:ext cx="25653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50">
                <a:solidFill>
                  <a:srgbClr val="232629"/>
                </a:solidFill>
                <a:highlight>
                  <a:srgbClr val="FFFFFF"/>
                </a:highlight>
              </a:rPr>
              <a:t>Implementing the </a:t>
            </a:r>
            <a:r>
              <a:rPr lang="en" sz="700">
                <a:solidFill>
                  <a:srgbClr val="232629"/>
                </a:solidFill>
              </a:rPr>
              <a:t>equals()</a:t>
            </a:r>
            <a:r>
              <a:rPr lang="en" sz="850">
                <a:solidFill>
                  <a:srgbClr val="232629"/>
                </a:solidFill>
                <a:highlight>
                  <a:srgbClr val="FFFFFF"/>
                </a:highlight>
              </a:rPr>
              <a:t> method on a </a:t>
            </a:r>
            <a:r>
              <a:rPr lang="en" sz="700">
                <a:solidFill>
                  <a:srgbClr val="232629"/>
                </a:solidFill>
              </a:rPr>
              <a:t>Comparator</a:t>
            </a:r>
            <a:r>
              <a:rPr lang="en" sz="850">
                <a:solidFill>
                  <a:srgbClr val="232629"/>
                </a:solidFill>
                <a:highlight>
                  <a:srgbClr val="FFFFFF"/>
                </a:highlight>
              </a:rPr>
              <a:t> allows you to indicate that one comparator provides the same ordering as another comparator. It has nothing to do with how your elements are sorted. It is a very advanced and extremely rarely needed functionality. You are highly unlikely to ever encounter a situation where your comparator's </a:t>
            </a:r>
            <a:r>
              <a:rPr lang="en" sz="700">
                <a:solidFill>
                  <a:srgbClr val="232629"/>
                </a:solidFill>
              </a:rPr>
              <a:t>equals()</a:t>
            </a:r>
            <a:r>
              <a:rPr lang="en" sz="850">
                <a:solidFill>
                  <a:srgbClr val="232629"/>
                </a:solidFill>
                <a:highlight>
                  <a:srgbClr val="FFFFFF"/>
                </a:highlight>
              </a:rPr>
              <a:t> method will actually be invoked. I would suggest that you ignore it.</a:t>
            </a:r>
            <a:endParaRPr sz="1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35"/>
          <p:cNvPicPr preferRelativeResize="0"/>
          <p:nvPr/>
        </p:nvPicPr>
        <p:blipFill>
          <a:blip r:embed="rId3">
            <a:alphaModFix/>
          </a:blip>
          <a:stretch>
            <a:fillRect/>
          </a:stretch>
        </p:blipFill>
        <p:spPr>
          <a:xfrm>
            <a:off x="0" y="0"/>
            <a:ext cx="4290369" cy="5143501"/>
          </a:xfrm>
          <a:prstGeom prst="rect">
            <a:avLst/>
          </a:prstGeom>
          <a:noFill/>
          <a:ln>
            <a:noFill/>
          </a:ln>
        </p:spPr>
      </p:pic>
      <p:pic>
        <p:nvPicPr>
          <p:cNvPr id="249" name="Google Shape;249;p35"/>
          <p:cNvPicPr preferRelativeResize="0"/>
          <p:nvPr/>
        </p:nvPicPr>
        <p:blipFill>
          <a:blip r:embed="rId4">
            <a:alphaModFix/>
          </a:blip>
          <a:stretch>
            <a:fillRect/>
          </a:stretch>
        </p:blipFill>
        <p:spPr>
          <a:xfrm>
            <a:off x="4595169" y="0"/>
            <a:ext cx="4548832" cy="3015011"/>
          </a:xfrm>
          <a:prstGeom prst="rect">
            <a:avLst/>
          </a:prstGeom>
          <a:noFill/>
          <a:ln>
            <a:noFill/>
          </a:ln>
        </p:spPr>
      </p:pic>
      <p:sp>
        <p:nvSpPr>
          <p:cNvPr id="250" name="Google Shape;250;p35"/>
          <p:cNvSpPr txBox="1"/>
          <p:nvPr/>
        </p:nvSpPr>
        <p:spPr>
          <a:xfrm>
            <a:off x="6669000" y="741000"/>
            <a:ext cx="247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使用comparable解题</a:t>
            </a:r>
            <a:endParaRPr/>
          </a:p>
        </p:txBody>
      </p:sp>
      <p:pic>
        <p:nvPicPr>
          <p:cNvPr id="251" name="Google Shape;251;p35"/>
          <p:cNvPicPr preferRelativeResize="0"/>
          <p:nvPr/>
        </p:nvPicPr>
        <p:blipFill>
          <a:blip r:embed="rId5">
            <a:alphaModFix/>
          </a:blip>
          <a:stretch>
            <a:fillRect/>
          </a:stretch>
        </p:blipFill>
        <p:spPr>
          <a:xfrm>
            <a:off x="4655000" y="3495004"/>
            <a:ext cx="4489000" cy="1648500"/>
          </a:xfrm>
          <a:prstGeom prst="rect">
            <a:avLst/>
          </a:prstGeom>
          <a:noFill/>
          <a:ln>
            <a:noFill/>
          </a:ln>
        </p:spPr>
      </p:pic>
      <p:sp>
        <p:nvSpPr>
          <p:cNvPr id="252" name="Google Shape;252;p35"/>
          <p:cNvSpPr txBox="1"/>
          <p:nvPr/>
        </p:nvSpPr>
        <p:spPr>
          <a:xfrm>
            <a:off x="4623875" y="2990300"/>
            <a:ext cx="3141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或者直接用array来储存信息，</a:t>
            </a:r>
            <a:endParaRPr/>
          </a:p>
          <a:p>
            <a:pPr indent="0" lvl="0" marL="0" rtl="0" algn="l">
              <a:spcBef>
                <a:spcPts val="0"/>
              </a:spcBef>
              <a:spcAft>
                <a:spcPts val="0"/>
              </a:spcAft>
              <a:buNone/>
            </a:pPr>
            <a:r>
              <a:rPr lang="en"/>
              <a:t>comparator的lambda形式也很简洁</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258" name="Google Shape;258;p36"/>
          <p:cNvSpPr txBox="1"/>
          <p:nvPr>
            <p:ph idx="1" type="body"/>
          </p:nvPr>
        </p:nvSpPr>
        <p:spPr>
          <a:xfrm>
            <a:off x="311700" y="1152475"/>
            <a:ext cx="8520600" cy="244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我一般觉得lambda写起来很方便，面试也可以说如果越界用Integer.compare</a:t>
            </a:r>
            <a:endParaRPr/>
          </a:p>
          <a:p>
            <a:pPr indent="-342900" lvl="0" marL="457200" rtl="0" algn="l">
              <a:spcBef>
                <a:spcPts val="0"/>
              </a:spcBef>
              <a:spcAft>
                <a:spcPts val="0"/>
              </a:spcAft>
              <a:buSzPts val="1800"/>
              <a:buAutoNum type="arabicPeriod"/>
            </a:pPr>
            <a:r>
              <a:rPr lang="en"/>
              <a:t>万一被问到，也可以外置comparator, 或者object内置comparable去实现</a:t>
            </a:r>
            <a:endParaRPr/>
          </a:p>
          <a:p>
            <a:pPr indent="-342900" lvl="0" marL="457200" rtl="0" algn="l">
              <a:spcBef>
                <a:spcPts val="0"/>
              </a:spcBef>
              <a:spcAft>
                <a:spcPts val="0"/>
              </a:spcAft>
              <a:buSzPts val="1800"/>
              <a:buAutoNum type="arabicPeriod"/>
            </a:pPr>
            <a:r>
              <a:rPr lang="en"/>
              <a:t>hashCode() and equals()都用同一个field去生成</a:t>
            </a:r>
            <a:endParaRPr/>
          </a:p>
          <a:p>
            <a:pPr indent="-342900" lvl="0" marL="457200" rtl="0" algn="l">
              <a:spcBef>
                <a:spcPts val="0"/>
              </a:spcBef>
              <a:spcAft>
                <a:spcPts val="0"/>
              </a:spcAft>
              <a:buSzPts val="1800"/>
              <a:buAutoNum type="arabicPeriod"/>
            </a:pPr>
            <a:r>
              <a:rPr lang="en"/>
              <a:t>hashCode() 和 equals()要同时去override, 二者的结果应该一个相同，另一个也必须相同</a:t>
            </a:r>
            <a:endParaRPr/>
          </a:p>
          <a:p>
            <a:pPr indent="-342900" lvl="0" marL="457200" rtl="0" algn="l">
              <a:spcBef>
                <a:spcPts val="0"/>
              </a:spcBef>
              <a:spcAft>
                <a:spcPts val="0"/>
              </a:spcAft>
              <a:buSzPts val="1800"/>
              <a:buAutoNum type="arabicPeriod"/>
            </a:pPr>
            <a:r>
              <a:rPr lang="en"/>
              <a:t>Comparator还常用于priorityQueue</a:t>
            </a:r>
            <a:endParaRPr/>
          </a:p>
        </p:txBody>
      </p:sp>
      <p:pic>
        <p:nvPicPr>
          <p:cNvPr id="259" name="Google Shape;259;p36"/>
          <p:cNvPicPr preferRelativeResize="0"/>
          <p:nvPr/>
        </p:nvPicPr>
        <p:blipFill>
          <a:blip r:embed="rId3">
            <a:alphaModFix/>
          </a:blip>
          <a:stretch>
            <a:fillRect/>
          </a:stretch>
        </p:blipFill>
        <p:spPr>
          <a:xfrm>
            <a:off x="158100" y="3167124"/>
            <a:ext cx="5862100" cy="1723500"/>
          </a:xfrm>
          <a:prstGeom prst="rect">
            <a:avLst/>
          </a:prstGeom>
          <a:noFill/>
          <a:ln>
            <a:noFill/>
          </a:ln>
        </p:spPr>
      </p:pic>
      <p:pic>
        <p:nvPicPr>
          <p:cNvPr id="260" name="Google Shape;260;p36"/>
          <p:cNvPicPr preferRelativeResize="0"/>
          <p:nvPr/>
        </p:nvPicPr>
        <p:blipFill>
          <a:blip r:embed="rId4">
            <a:alphaModFix/>
          </a:blip>
          <a:stretch>
            <a:fillRect/>
          </a:stretch>
        </p:blipFill>
        <p:spPr>
          <a:xfrm>
            <a:off x="4630925" y="2761750"/>
            <a:ext cx="4264050" cy="1429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7"/>
          <p:cNvSpPr txBox="1"/>
          <p:nvPr>
            <p:ph idx="1" type="body"/>
          </p:nvPr>
        </p:nvSpPr>
        <p:spPr>
          <a:xfrm>
            <a:off x="1506150" y="1781925"/>
            <a:ext cx="6131700" cy="1209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4900">
                <a:solidFill>
                  <a:srgbClr val="FF0000"/>
                </a:solidFill>
              </a:rPr>
              <a:t>我们可以休息10分钟</a:t>
            </a:r>
            <a:endParaRPr b="1" sz="4900">
              <a:solidFill>
                <a:srgbClr val="FF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38"/>
          <p:cNvPicPr preferRelativeResize="0"/>
          <p:nvPr/>
        </p:nvPicPr>
        <p:blipFill>
          <a:blip r:embed="rId3">
            <a:alphaModFix/>
          </a:blip>
          <a:stretch>
            <a:fillRect/>
          </a:stretch>
        </p:blipFill>
        <p:spPr>
          <a:xfrm>
            <a:off x="0" y="0"/>
            <a:ext cx="3462989" cy="5143501"/>
          </a:xfrm>
          <a:prstGeom prst="rect">
            <a:avLst/>
          </a:prstGeom>
          <a:noFill/>
          <a:ln>
            <a:noFill/>
          </a:ln>
        </p:spPr>
      </p:pic>
      <p:pic>
        <p:nvPicPr>
          <p:cNvPr id="271" name="Google Shape;271;p38"/>
          <p:cNvPicPr preferRelativeResize="0"/>
          <p:nvPr/>
        </p:nvPicPr>
        <p:blipFill>
          <a:blip r:embed="rId4">
            <a:alphaModFix/>
          </a:blip>
          <a:stretch>
            <a:fillRect/>
          </a:stretch>
        </p:blipFill>
        <p:spPr>
          <a:xfrm>
            <a:off x="5789568" y="0"/>
            <a:ext cx="3354431" cy="5143499"/>
          </a:xfrm>
          <a:prstGeom prst="rect">
            <a:avLst/>
          </a:prstGeom>
          <a:noFill/>
          <a:ln>
            <a:noFill/>
          </a:ln>
        </p:spPr>
      </p:pic>
      <p:pic>
        <p:nvPicPr>
          <p:cNvPr id="272" name="Google Shape;272;p38"/>
          <p:cNvPicPr preferRelativeResize="0"/>
          <p:nvPr/>
        </p:nvPicPr>
        <p:blipFill>
          <a:blip r:embed="rId5">
            <a:alphaModFix/>
          </a:blip>
          <a:stretch>
            <a:fillRect/>
          </a:stretch>
        </p:blipFill>
        <p:spPr>
          <a:xfrm>
            <a:off x="3235250" y="3339050"/>
            <a:ext cx="2524599" cy="1804450"/>
          </a:xfrm>
          <a:prstGeom prst="rect">
            <a:avLst/>
          </a:prstGeom>
          <a:noFill/>
          <a:ln>
            <a:noFill/>
          </a:ln>
        </p:spPr>
      </p:pic>
      <p:pic>
        <p:nvPicPr>
          <p:cNvPr id="273" name="Google Shape;273;p38"/>
          <p:cNvPicPr preferRelativeResize="0"/>
          <p:nvPr/>
        </p:nvPicPr>
        <p:blipFill>
          <a:blip r:embed="rId6">
            <a:alphaModFix/>
          </a:blip>
          <a:stretch>
            <a:fillRect/>
          </a:stretch>
        </p:blipFill>
        <p:spPr>
          <a:xfrm>
            <a:off x="3493125" y="0"/>
            <a:ext cx="2266724" cy="1485101"/>
          </a:xfrm>
          <a:prstGeom prst="rect">
            <a:avLst/>
          </a:prstGeom>
          <a:noFill/>
          <a:ln>
            <a:noFill/>
          </a:ln>
        </p:spPr>
      </p:pic>
      <p:pic>
        <p:nvPicPr>
          <p:cNvPr id="274" name="Google Shape;274;p38"/>
          <p:cNvPicPr preferRelativeResize="0"/>
          <p:nvPr/>
        </p:nvPicPr>
        <p:blipFill>
          <a:blip r:embed="rId7">
            <a:alphaModFix/>
          </a:blip>
          <a:stretch>
            <a:fillRect/>
          </a:stretch>
        </p:blipFill>
        <p:spPr>
          <a:xfrm>
            <a:off x="3456475" y="1662100"/>
            <a:ext cx="2340026" cy="102794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39"/>
          <p:cNvPicPr preferRelativeResize="0"/>
          <p:nvPr/>
        </p:nvPicPr>
        <p:blipFill>
          <a:blip r:embed="rId3">
            <a:alphaModFix/>
          </a:blip>
          <a:stretch>
            <a:fillRect/>
          </a:stretch>
        </p:blipFill>
        <p:spPr>
          <a:xfrm>
            <a:off x="0" y="0"/>
            <a:ext cx="3614276" cy="2784625"/>
          </a:xfrm>
          <a:prstGeom prst="rect">
            <a:avLst/>
          </a:prstGeom>
          <a:noFill/>
          <a:ln>
            <a:noFill/>
          </a:ln>
        </p:spPr>
      </p:pic>
      <p:pic>
        <p:nvPicPr>
          <p:cNvPr id="280" name="Google Shape;280;p39"/>
          <p:cNvPicPr preferRelativeResize="0"/>
          <p:nvPr/>
        </p:nvPicPr>
        <p:blipFill>
          <a:blip r:embed="rId4">
            <a:alphaModFix/>
          </a:blip>
          <a:stretch>
            <a:fillRect/>
          </a:stretch>
        </p:blipFill>
        <p:spPr>
          <a:xfrm>
            <a:off x="0" y="2726950"/>
            <a:ext cx="3323251" cy="2416550"/>
          </a:xfrm>
          <a:prstGeom prst="rect">
            <a:avLst/>
          </a:prstGeom>
          <a:noFill/>
          <a:ln>
            <a:noFill/>
          </a:ln>
        </p:spPr>
      </p:pic>
      <p:pic>
        <p:nvPicPr>
          <p:cNvPr id="281" name="Google Shape;281;p39"/>
          <p:cNvPicPr preferRelativeResize="0"/>
          <p:nvPr/>
        </p:nvPicPr>
        <p:blipFill>
          <a:blip r:embed="rId5">
            <a:alphaModFix/>
          </a:blip>
          <a:stretch>
            <a:fillRect/>
          </a:stretch>
        </p:blipFill>
        <p:spPr>
          <a:xfrm>
            <a:off x="4095452" y="0"/>
            <a:ext cx="5048548"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40"/>
          <p:cNvPicPr preferRelativeResize="0"/>
          <p:nvPr/>
        </p:nvPicPr>
        <p:blipFill>
          <a:blip r:embed="rId3">
            <a:alphaModFix/>
          </a:blip>
          <a:stretch>
            <a:fillRect/>
          </a:stretch>
        </p:blipFill>
        <p:spPr>
          <a:xfrm>
            <a:off x="3011370" y="1017725"/>
            <a:ext cx="6132630" cy="4125775"/>
          </a:xfrm>
          <a:prstGeom prst="rect">
            <a:avLst/>
          </a:prstGeom>
          <a:noFill/>
          <a:ln>
            <a:noFill/>
          </a:ln>
        </p:spPr>
      </p:pic>
      <p:sp>
        <p:nvSpPr>
          <p:cNvPr id="287" name="Google Shape;287;p40"/>
          <p:cNvSpPr txBox="1"/>
          <p:nvPr>
            <p:ph type="title"/>
          </p:nvPr>
        </p:nvSpPr>
        <p:spPr>
          <a:xfrm>
            <a:off x="272725" y="137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什么是树Tree数据结构？</a:t>
            </a:r>
            <a:endParaRPr/>
          </a:p>
        </p:txBody>
      </p:sp>
      <p:sp>
        <p:nvSpPr>
          <p:cNvPr id="288" name="Google Shape;288;p40"/>
          <p:cNvSpPr txBox="1"/>
          <p:nvPr>
            <p:ph idx="1" type="body"/>
          </p:nvPr>
        </p:nvSpPr>
        <p:spPr>
          <a:xfrm>
            <a:off x="111275" y="869975"/>
            <a:ext cx="2900100" cy="11181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lang="en">
                <a:solidFill>
                  <a:srgbClr val="121212"/>
                </a:solidFill>
                <a:highlight>
                  <a:srgbClr val="FFFFFF"/>
                </a:highlight>
                <a:latin typeface="Microsoft Yahei"/>
                <a:ea typeface="Microsoft Yahei"/>
                <a:cs typeface="Microsoft Yahei"/>
                <a:sym typeface="Microsoft Yahei"/>
              </a:rPr>
              <a:t>树结构是一种非线性存储结构，存储的是具有“一对多”关系的数据元素的集合。</a:t>
            </a:r>
            <a:endParaRPr sz="2400"/>
          </a:p>
        </p:txBody>
      </p:sp>
      <p:pic>
        <p:nvPicPr>
          <p:cNvPr id="289" name="Google Shape;289;p40"/>
          <p:cNvPicPr preferRelativeResize="0"/>
          <p:nvPr/>
        </p:nvPicPr>
        <p:blipFill>
          <a:blip r:embed="rId4">
            <a:alphaModFix/>
          </a:blip>
          <a:stretch>
            <a:fillRect/>
          </a:stretch>
        </p:blipFill>
        <p:spPr>
          <a:xfrm>
            <a:off x="3011375" y="709724"/>
            <a:ext cx="2939706" cy="1560850"/>
          </a:xfrm>
          <a:prstGeom prst="rect">
            <a:avLst/>
          </a:prstGeom>
          <a:noFill/>
          <a:ln>
            <a:noFill/>
          </a:ln>
        </p:spPr>
      </p:pic>
      <p:sp>
        <p:nvSpPr>
          <p:cNvPr id="290" name="Google Shape;290;p40"/>
          <p:cNvSpPr txBox="1"/>
          <p:nvPr>
            <p:ph type="title"/>
          </p:nvPr>
        </p:nvSpPr>
        <p:spPr>
          <a:xfrm>
            <a:off x="0" y="2344625"/>
            <a:ext cx="3165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020"/>
              <a:t>Java中binary tree的表示</a:t>
            </a:r>
            <a:endParaRPr sz="2020"/>
          </a:p>
        </p:txBody>
      </p:sp>
      <p:sp>
        <p:nvSpPr>
          <p:cNvPr id="291" name="Google Shape;291;p40"/>
          <p:cNvSpPr txBox="1"/>
          <p:nvPr/>
        </p:nvSpPr>
        <p:spPr>
          <a:xfrm>
            <a:off x="0" y="3107575"/>
            <a:ext cx="3000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public class TreeNode {</a:t>
            </a:r>
            <a:endParaRPr/>
          </a:p>
          <a:p>
            <a:pPr indent="0" lvl="0" marL="0" rtl="0" algn="l">
              <a:spcBef>
                <a:spcPts val="0"/>
              </a:spcBef>
              <a:spcAft>
                <a:spcPts val="0"/>
              </a:spcAft>
              <a:buNone/>
            </a:pPr>
            <a:r>
              <a:rPr lang="en"/>
              <a:t>      int val;</a:t>
            </a:r>
            <a:endParaRPr/>
          </a:p>
          <a:p>
            <a:pPr indent="0" lvl="0" marL="0" rtl="0" algn="l">
              <a:spcBef>
                <a:spcPts val="0"/>
              </a:spcBef>
              <a:spcAft>
                <a:spcPts val="0"/>
              </a:spcAft>
              <a:buNone/>
            </a:pPr>
            <a:r>
              <a:rPr lang="en"/>
              <a:t>      TreeNode left;</a:t>
            </a:r>
            <a:endParaRPr/>
          </a:p>
          <a:p>
            <a:pPr indent="0" lvl="0" marL="0" rtl="0" algn="l">
              <a:spcBef>
                <a:spcPts val="0"/>
              </a:spcBef>
              <a:spcAft>
                <a:spcPts val="0"/>
              </a:spcAft>
              <a:buNone/>
            </a:pPr>
            <a:r>
              <a:rPr lang="en"/>
              <a:t>      TreeNode right;</a:t>
            </a:r>
            <a:endParaRPr/>
          </a:p>
          <a:p>
            <a:pPr indent="0" lvl="0" marL="0" rtl="0" algn="l">
              <a:spcBef>
                <a:spcPts val="0"/>
              </a:spcBef>
              <a:spcAft>
                <a:spcPts val="0"/>
              </a:spcAft>
              <a:buNone/>
            </a:pPr>
            <a:r>
              <a:rPr lang="en"/>
              <a:t>      TreeNode(int x) { val = x; }</a:t>
            </a:r>
            <a:endParaRPr/>
          </a:p>
          <a:p>
            <a:pPr indent="0" lvl="0" marL="0" rtl="0" algn="l">
              <a:spcBef>
                <a:spcPts val="0"/>
              </a:spcBef>
              <a:spcAft>
                <a:spcPts val="0"/>
              </a:spcAft>
              <a:buNone/>
            </a:pPr>
            <a:r>
              <a:rPr lang="en"/>
              <a:t>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41"/>
          <p:cNvPicPr preferRelativeResize="0"/>
          <p:nvPr/>
        </p:nvPicPr>
        <p:blipFill>
          <a:blip r:embed="rId3">
            <a:alphaModFix/>
          </a:blip>
          <a:stretch>
            <a:fillRect/>
          </a:stretch>
        </p:blipFill>
        <p:spPr>
          <a:xfrm>
            <a:off x="265925" y="596175"/>
            <a:ext cx="4076263" cy="1825100"/>
          </a:xfrm>
          <a:prstGeom prst="rect">
            <a:avLst/>
          </a:prstGeom>
          <a:noFill/>
          <a:ln>
            <a:noFill/>
          </a:ln>
        </p:spPr>
      </p:pic>
      <p:sp>
        <p:nvSpPr>
          <p:cNvPr id="297" name="Google Shape;297;p41"/>
          <p:cNvSpPr txBox="1"/>
          <p:nvPr/>
        </p:nvSpPr>
        <p:spPr>
          <a:xfrm>
            <a:off x="400025" y="144500"/>
            <a:ext cx="350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完美二叉树 perfect binary tree</a:t>
            </a:r>
            <a:endParaRPr/>
          </a:p>
        </p:txBody>
      </p:sp>
      <p:pic>
        <p:nvPicPr>
          <p:cNvPr id="298" name="Google Shape;298;p41"/>
          <p:cNvPicPr preferRelativeResize="0"/>
          <p:nvPr/>
        </p:nvPicPr>
        <p:blipFill>
          <a:blip r:embed="rId4">
            <a:alphaModFix/>
          </a:blip>
          <a:stretch>
            <a:fillRect/>
          </a:stretch>
        </p:blipFill>
        <p:spPr>
          <a:xfrm>
            <a:off x="4572000" y="567375"/>
            <a:ext cx="4492967" cy="2004374"/>
          </a:xfrm>
          <a:prstGeom prst="rect">
            <a:avLst/>
          </a:prstGeom>
          <a:noFill/>
          <a:ln>
            <a:noFill/>
          </a:ln>
        </p:spPr>
      </p:pic>
      <p:sp>
        <p:nvSpPr>
          <p:cNvPr id="299" name="Google Shape;299;p41"/>
          <p:cNvSpPr txBox="1"/>
          <p:nvPr/>
        </p:nvSpPr>
        <p:spPr>
          <a:xfrm>
            <a:off x="4726800" y="144500"/>
            <a:ext cx="350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完全二叉树  complete binary tree</a:t>
            </a:r>
            <a:endParaRPr/>
          </a:p>
        </p:txBody>
      </p:sp>
      <p:pic>
        <p:nvPicPr>
          <p:cNvPr id="300" name="Google Shape;300;p41"/>
          <p:cNvPicPr preferRelativeResize="0"/>
          <p:nvPr/>
        </p:nvPicPr>
        <p:blipFill>
          <a:blip r:embed="rId5">
            <a:alphaModFix/>
          </a:blip>
          <a:stretch>
            <a:fillRect/>
          </a:stretch>
        </p:blipFill>
        <p:spPr>
          <a:xfrm>
            <a:off x="464425" y="3164075"/>
            <a:ext cx="2494072" cy="1825101"/>
          </a:xfrm>
          <a:prstGeom prst="rect">
            <a:avLst/>
          </a:prstGeom>
          <a:noFill/>
          <a:ln>
            <a:noFill/>
          </a:ln>
        </p:spPr>
      </p:pic>
      <p:sp>
        <p:nvSpPr>
          <p:cNvPr id="301" name="Google Shape;301;p41"/>
          <p:cNvSpPr txBox="1"/>
          <p:nvPr/>
        </p:nvSpPr>
        <p:spPr>
          <a:xfrm>
            <a:off x="265925" y="2635775"/>
            <a:ext cx="430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完满二叉树 full binary tree / strictly binary tree</a:t>
            </a:r>
            <a:endParaRPr/>
          </a:p>
        </p:txBody>
      </p:sp>
      <p:pic>
        <p:nvPicPr>
          <p:cNvPr id="302" name="Google Shape;302;p41"/>
          <p:cNvPicPr preferRelativeResize="0"/>
          <p:nvPr/>
        </p:nvPicPr>
        <p:blipFill>
          <a:blip r:embed="rId6">
            <a:alphaModFix/>
          </a:blip>
          <a:stretch>
            <a:fillRect/>
          </a:stretch>
        </p:blipFill>
        <p:spPr>
          <a:xfrm>
            <a:off x="3144413" y="3035975"/>
            <a:ext cx="5999588" cy="2107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pic>
        <p:nvPicPr>
          <p:cNvPr id="69" name="Google Shape;69;p15"/>
          <p:cNvPicPr preferRelativeResize="0"/>
          <p:nvPr/>
        </p:nvPicPr>
        <p:blipFill>
          <a:blip r:embed="rId3">
            <a:alphaModFix/>
          </a:blip>
          <a:stretch>
            <a:fillRect/>
          </a:stretch>
        </p:blipFill>
        <p:spPr>
          <a:xfrm>
            <a:off x="1307000" y="2368550"/>
            <a:ext cx="2489125" cy="1293950"/>
          </a:xfrm>
          <a:prstGeom prst="rect">
            <a:avLst/>
          </a:prstGeom>
          <a:noFill/>
          <a:ln>
            <a:noFill/>
          </a:ln>
        </p:spPr>
      </p:pic>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什么是链表？如何表示？</a:t>
            </a:r>
            <a:endParaRPr/>
          </a:p>
        </p:txBody>
      </p:sp>
      <p:sp>
        <p:nvSpPr>
          <p:cNvPr id="71" name="Google Shape;71;p15"/>
          <p:cNvSpPr txBox="1"/>
          <p:nvPr/>
        </p:nvSpPr>
        <p:spPr>
          <a:xfrm>
            <a:off x="82575" y="1135250"/>
            <a:ext cx="3488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链表分为单链表，双链表，循环链表(有环)</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链表的核心操作集有 3 种：插入、删除、查找【遍历】</a:t>
            </a:r>
            <a:endParaRPr/>
          </a:p>
          <a:p>
            <a:pPr indent="0" lvl="0" marL="0" rtl="0" algn="l">
              <a:spcBef>
                <a:spcPts val="0"/>
              </a:spcBef>
              <a:spcAft>
                <a:spcPts val="0"/>
              </a:spcAft>
              <a:buNone/>
            </a:pPr>
            <a:r>
              <a:t/>
            </a:r>
            <a:endParaRPr/>
          </a:p>
        </p:txBody>
      </p:sp>
      <p:pic>
        <p:nvPicPr>
          <p:cNvPr id="72" name="Google Shape;72;p15"/>
          <p:cNvPicPr preferRelativeResize="0"/>
          <p:nvPr/>
        </p:nvPicPr>
        <p:blipFill>
          <a:blip r:embed="rId4">
            <a:alphaModFix/>
          </a:blip>
          <a:stretch>
            <a:fillRect/>
          </a:stretch>
        </p:blipFill>
        <p:spPr>
          <a:xfrm>
            <a:off x="3679280" y="1279750"/>
            <a:ext cx="5464726" cy="3863751"/>
          </a:xfrm>
          <a:prstGeom prst="rect">
            <a:avLst/>
          </a:prstGeom>
          <a:noFill/>
          <a:ln>
            <a:noFill/>
          </a:ln>
        </p:spPr>
      </p:pic>
      <p:pic>
        <p:nvPicPr>
          <p:cNvPr id="73" name="Google Shape;73;p15"/>
          <p:cNvPicPr preferRelativeResize="0"/>
          <p:nvPr/>
        </p:nvPicPr>
        <p:blipFill>
          <a:blip r:embed="rId5">
            <a:alphaModFix/>
          </a:blip>
          <a:stretch>
            <a:fillRect/>
          </a:stretch>
        </p:blipFill>
        <p:spPr>
          <a:xfrm>
            <a:off x="1351811" y="3858600"/>
            <a:ext cx="2255427" cy="1293950"/>
          </a:xfrm>
          <a:prstGeom prst="rect">
            <a:avLst/>
          </a:prstGeom>
          <a:noFill/>
          <a:ln>
            <a:noFill/>
          </a:ln>
        </p:spPr>
      </p:pic>
      <p:sp>
        <p:nvSpPr>
          <p:cNvPr id="74" name="Google Shape;74;p15"/>
          <p:cNvSpPr txBox="1"/>
          <p:nvPr/>
        </p:nvSpPr>
        <p:spPr>
          <a:xfrm>
            <a:off x="123875" y="4305475"/>
            <a:ext cx="115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双向链表</a:t>
            </a:r>
            <a:endParaRPr/>
          </a:p>
        </p:txBody>
      </p:sp>
      <p:sp>
        <p:nvSpPr>
          <p:cNvPr id="75" name="Google Shape;75;p15"/>
          <p:cNvSpPr txBox="1"/>
          <p:nvPr/>
        </p:nvSpPr>
        <p:spPr>
          <a:xfrm>
            <a:off x="82575" y="3011525"/>
            <a:ext cx="91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单链表</a:t>
            </a:r>
            <a:endParaRPr/>
          </a:p>
        </p:txBody>
      </p:sp>
      <p:sp>
        <p:nvSpPr>
          <p:cNvPr id="76" name="Google Shape;76;p15"/>
          <p:cNvSpPr txBox="1"/>
          <p:nvPr/>
        </p:nvSpPr>
        <p:spPr>
          <a:xfrm>
            <a:off x="4301700" y="208025"/>
            <a:ext cx="4530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chemeClr val="dk1"/>
                </a:solidFill>
              </a:rPr>
              <a:t>链表 [Linked List]：链表是由一组不必相连【不必相连：可以连续也可以不连续】的内存结构 【节点】，按特定的顺序链接在一起的抽象数据类型。</a:t>
            </a: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42"/>
          <p:cNvPicPr preferRelativeResize="0"/>
          <p:nvPr/>
        </p:nvPicPr>
        <p:blipFill>
          <a:blip r:embed="rId3">
            <a:alphaModFix/>
          </a:blip>
          <a:stretch>
            <a:fillRect/>
          </a:stretch>
        </p:blipFill>
        <p:spPr>
          <a:xfrm>
            <a:off x="2668475" y="0"/>
            <a:ext cx="6475526" cy="1860100"/>
          </a:xfrm>
          <a:prstGeom prst="rect">
            <a:avLst/>
          </a:prstGeom>
          <a:noFill/>
          <a:ln>
            <a:noFill/>
          </a:ln>
        </p:spPr>
      </p:pic>
      <p:sp>
        <p:nvSpPr>
          <p:cNvPr id="308" name="Google Shape;308;p42"/>
          <p:cNvSpPr txBox="1"/>
          <p:nvPr/>
        </p:nvSpPr>
        <p:spPr>
          <a:xfrm>
            <a:off x="350900" y="433475"/>
            <a:ext cx="1847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BST我们之后会单独开PPT去覆盖吧</a:t>
            </a:r>
            <a:endParaRPr/>
          </a:p>
        </p:txBody>
      </p:sp>
      <p:pic>
        <p:nvPicPr>
          <p:cNvPr id="309" name="Google Shape;309;p42"/>
          <p:cNvPicPr preferRelativeResize="0"/>
          <p:nvPr/>
        </p:nvPicPr>
        <p:blipFill rotWithShape="1">
          <a:blip r:embed="rId4">
            <a:alphaModFix/>
          </a:blip>
          <a:srcRect b="0" l="12491" r="22349" t="0"/>
          <a:stretch/>
        </p:blipFill>
        <p:spPr>
          <a:xfrm>
            <a:off x="0" y="3457375"/>
            <a:ext cx="2827825" cy="1714026"/>
          </a:xfrm>
          <a:prstGeom prst="rect">
            <a:avLst/>
          </a:prstGeom>
          <a:noFill/>
          <a:ln>
            <a:noFill/>
          </a:ln>
        </p:spPr>
      </p:pic>
      <p:pic>
        <p:nvPicPr>
          <p:cNvPr id="310" name="Google Shape;310;p42"/>
          <p:cNvPicPr preferRelativeResize="0"/>
          <p:nvPr/>
        </p:nvPicPr>
        <p:blipFill rotWithShape="1">
          <a:blip r:embed="rId5">
            <a:alphaModFix/>
          </a:blip>
          <a:srcRect b="0" l="0" r="4021" t="0"/>
          <a:stretch/>
        </p:blipFill>
        <p:spPr>
          <a:xfrm>
            <a:off x="2929125" y="4003100"/>
            <a:ext cx="6214873" cy="1140400"/>
          </a:xfrm>
          <a:prstGeom prst="rect">
            <a:avLst/>
          </a:prstGeom>
          <a:noFill/>
          <a:ln>
            <a:noFill/>
          </a:ln>
        </p:spPr>
      </p:pic>
      <p:sp>
        <p:nvSpPr>
          <p:cNvPr id="311" name="Google Shape;311;p42"/>
          <p:cNvSpPr txBox="1"/>
          <p:nvPr/>
        </p:nvSpPr>
        <p:spPr>
          <a:xfrm>
            <a:off x="2668475" y="3486550"/>
            <a:ext cx="483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下面的tree不考了，当听科普了解一下就好</a:t>
            </a:r>
            <a:endParaRPr/>
          </a:p>
        </p:txBody>
      </p:sp>
      <p:pic>
        <p:nvPicPr>
          <p:cNvPr id="312" name="Google Shape;312;p42"/>
          <p:cNvPicPr preferRelativeResize="0"/>
          <p:nvPr/>
        </p:nvPicPr>
        <p:blipFill>
          <a:blip r:embed="rId6">
            <a:alphaModFix/>
          </a:blip>
          <a:stretch>
            <a:fillRect/>
          </a:stretch>
        </p:blipFill>
        <p:spPr>
          <a:xfrm>
            <a:off x="2764025" y="1923863"/>
            <a:ext cx="6119326" cy="1295775"/>
          </a:xfrm>
          <a:prstGeom prst="rect">
            <a:avLst/>
          </a:prstGeom>
          <a:noFill/>
          <a:ln>
            <a:noFill/>
          </a:ln>
        </p:spPr>
      </p:pic>
      <p:sp>
        <p:nvSpPr>
          <p:cNvPr id="313" name="Google Shape;313;p42"/>
          <p:cNvSpPr txBox="1"/>
          <p:nvPr/>
        </p:nvSpPr>
        <p:spPr>
          <a:xfrm>
            <a:off x="227050" y="2022825"/>
            <a:ext cx="2157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我们有一节ppt单独讲这个，详细见</a:t>
            </a:r>
            <a:br>
              <a:rPr lang="en"/>
            </a:br>
            <a:br>
              <a:rPr lang="en"/>
            </a:br>
            <a:r>
              <a:rPr b="1" lang="en" u="sng">
                <a:solidFill>
                  <a:schemeClr val="hlink"/>
                </a:solidFill>
                <a:hlinkClick r:id="rId7"/>
              </a:rPr>
              <a:t>基础数据结构(一) -- Trie</a:t>
            </a:r>
            <a:endParaRPr b="1"/>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3"/>
          <p:cNvSpPr txBox="1"/>
          <p:nvPr>
            <p:ph type="title"/>
          </p:nvPr>
        </p:nvSpPr>
        <p:spPr>
          <a:xfrm>
            <a:off x="87650" y="279400"/>
            <a:ext cx="2055600" cy="1366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具体</a:t>
            </a:r>
            <a:endParaRPr/>
          </a:p>
          <a:p>
            <a:pPr indent="0" lvl="0" marL="0" rtl="0" algn="l">
              <a:spcBef>
                <a:spcPts val="0"/>
              </a:spcBef>
              <a:spcAft>
                <a:spcPts val="0"/>
              </a:spcAft>
              <a:buNone/>
            </a:pPr>
            <a:r>
              <a:rPr lang="en"/>
              <a:t>考什么？</a:t>
            </a:r>
            <a:endParaRPr/>
          </a:p>
          <a:p>
            <a:pPr indent="0" lvl="0" marL="0" rtl="0" algn="l">
              <a:spcBef>
                <a:spcPts val="0"/>
              </a:spcBef>
              <a:spcAft>
                <a:spcPts val="0"/>
              </a:spcAft>
              <a:buNone/>
            </a:pPr>
            <a:r>
              <a:rPr lang="en"/>
              <a:t>怎么考？</a:t>
            </a:r>
            <a:endParaRPr/>
          </a:p>
        </p:txBody>
      </p:sp>
      <p:pic>
        <p:nvPicPr>
          <p:cNvPr id="319" name="Google Shape;319;p43"/>
          <p:cNvPicPr preferRelativeResize="0"/>
          <p:nvPr/>
        </p:nvPicPr>
        <p:blipFill>
          <a:blip r:embed="rId3">
            <a:alphaModFix/>
          </a:blip>
          <a:stretch>
            <a:fillRect/>
          </a:stretch>
        </p:blipFill>
        <p:spPr>
          <a:xfrm>
            <a:off x="2412583" y="0"/>
            <a:ext cx="6731416" cy="5143501"/>
          </a:xfrm>
          <a:prstGeom prst="rect">
            <a:avLst/>
          </a:prstGeom>
          <a:noFill/>
          <a:ln>
            <a:noFill/>
          </a:ln>
        </p:spPr>
      </p:pic>
      <p:sp>
        <p:nvSpPr>
          <p:cNvPr id="320" name="Google Shape;320;p43"/>
          <p:cNvSpPr txBox="1"/>
          <p:nvPr/>
        </p:nvSpPr>
        <p:spPr>
          <a:xfrm>
            <a:off x="5854625" y="993625"/>
            <a:ext cx="1938600" cy="424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50"/>
              <a:t>树 -&gt; 线性</a:t>
            </a:r>
            <a:endParaRPr sz="1550"/>
          </a:p>
          <a:p>
            <a:pPr indent="0" lvl="0" marL="0" rtl="0" algn="l">
              <a:spcBef>
                <a:spcPts val="0"/>
              </a:spcBef>
              <a:spcAft>
                <a:spcPts val="0"/>
              </a:spcAft>
              <a:buNone/>
            </a:pPr>
            <a:r>
              <a:rPr lang="en" sz="1550"/>
              <a:t>bfs, dfs</a:t>
            </a:r>
            <a:r>
              <a:rPr lang="en" sz="1550">
                <a:solidFill>
                  <a:schemeClr val="dk1"/>
                </a:solidFill>
              </a:rPr>
              <a:t>遍历</a:t>
            </a:r>
            <a:endParaRPr sz="1550"/>
          </a:p>
          <a:p>
            <a:pPr indent="0" lvl="0" marL="0" rtl="0" algn="l">
              <a:spcBef>
                <a:spcPts val="0"/>
              </a:spcBef>
              <a:spcAft>
                <a:spcPts val="0"/>
              </a:spcAft>
              <a:buNone/>
            </a:pPr>
            <a:r>
              <a:rPr lang="en" sz="1550"/>
              <a:t>bfs, dfs</a:t>
            </a:r>
            <a:r>
              <a:rPr lang="en" sz="1550">
                <a:solidFill>
                  <a:schemeClr val="dk1"/>
                </a:solidFill>
              </a:rPr>
              <a:t>遍历</a:t>
            </a:r>
            <a:endParaRPr sz="1550"/>
          </a:p>
          <a:p>
            <a:pPr indent="0" lvl="0" marL="0" rtl="0" algn="l">
              <a:spcBef>
                <a:spcPts val="0"/>
              </a:spcBef>
              <a:spcAft>
                <a:spcPts val="0"/>
              </a:spcAft>
              <a:buNone/>
            </a:pPr>
            <a:r>
              <a:rPr lang="en" sz="1550"/>
              <a:t>lca</a:t>
            </a:r>
            <a:endParaRPr sz="1550"/>
          </a:p>
          <a:p>
            <a:pPr indent="0" lvl="0" marL="0" rtl="0" algn="l">
              <a:spcBef>
                <a:spcPts val="0"/>
              </a:spcBef>
              <a:spcAft>
                <a:spcPts val="0"/>
              </a:spcAft>
              <a:buNone/>
            </a:pPr>
            <a:r>
              <a:rPr lang="en" sz="1550"/>
              <a:t>线性 -&gt; 树</a:t>
            </a:r>
            <a:endParaRPr sz="1550"/>
          </a:p>
          <a:p>
            <a:pPr indent="0" lvl="0" marL="0" rtl="0" algn="l">
              <a:spcBef>
                <a:spcPts val="0"/>
              </a:spcBef>
              <a:spcAft>
                <a:spcPts val="0"/>
              </a:spcAft>
              <a:buNone/>
            </a:pPr>
            <a:r>
              <a:rPr lang="en" sz="1550"/>
              <a:t>bst</a:t>
            </a:r>
            <a:endParaRPr sz="1550"/>
          </a:p>
          <a:p>
            <a:pPr indent="0" lvl="0" marL="0" rtl="0" algn="l">
              <a:spcBef>
                <a:spcPts val="0"/>
              </a:spcBef>
              <a:spcAft>
                <a:spcPts val="0"/>
              </a:spcAft>
              <a:buNone/>
            </a:pPr>
            <a:r>
              <a:rPr lang="en" sz="1550"/>
              <a:t>bfs, dfs遍历</a:t>
            </a:r>
            <a:endParaRPr sz="1550"/>
          </a:p>
          <a:p>
            <a:pPr indent="0" lvl="0" marL="0" rtl="0" algn="l">
              <a:spcBef>
                <a:spcPts val="0"/>
              </a:spcBef>
              <a:spcAft>
                <a:spcPts val="0"/>
              </a:spcAft>
              <a:buNone/>
            </a:pPr>
            <a:r>
              <a:rPr lang="en" sz="1550"/>
              <a:t>树的遍历</a:t>
            </a:r>
            <a:endParaRPr sz="1550"/>
          </a:p>
          <a:p>
            <a:pPr indent="0" lvl="0" marL="0" rtl="0" algn="l">
              <a:spcBef>
                <a:spcPts val="0"/>
              </a:spcBef>
              <a:spcAft>
                <a:spcPts val="0"/>
              </a:spcAft>
              <a:buNone/>
            </a:pPr>
            <a:r>
              <a:rPr lang="en" sz="1550">
                <a:solidFill>
                  <a:schemeClr val="dk1"/>
                </a:solidFill>
              </a:rPr>
              <a:t>树的遍历</a:t>
            </a:r>
            <a:endParaRPr sz="1550">
              <a:solidFill>
                <a:schemeClr val="dk1"/>
              </a:solidFill>
            </a:endParaRPr>
          </a:p>
          <a:p>
            <a:pPr indent="0" lvl="0" marL="0" rtl="0" algn="l">
              <a:spcBef>
                <a:spcPts val="0"/>
              </a:spcBef>
              <a:spcAft>
                <a:spcPts val="0"/>
              </a:spcAft>
              <a:buNone/>
            </a:pPr>
            <a:r>
              <a:rPr lang="en" sz="1550">
                <a:solidFill>
                  <a:schemeClr val="dk1"/>
                </a:solidFill>
              </a:rPr>
              <a:t>树的遍历</a:t>
            </a:r>
            <a:endParaRPr sz="1550">
              <a:solidFill>
                <a:schemeClr val="dk1"/>
              </a:solidFill>
            </a:endParaRPr>
          </a:p>
          <a:p>
            <a:pPr indent="0" lvl="0" marL="0" rtl="0" algn="l">
              <a:spcBef>
                <a:spcPts val="0"/>
              </a:spcBef>
              <a:spcAft>
                <a:spcPts val="0"/>
              </a:spcAft>
              <a:buNone/>
            </a:pPr>
            <a:r>
              <a:rPr lang="en" sz="1550">
                <a:solidFill>
                  <a:schemeClr val="dk1"/>
                </a:solidFill>
              </a:rPr>
              <a:t>iterator</a:t>
            </a:r>
            <a:endParaRPr sz="1550">
              <a:solidFill>
                <a:schemeClr val="dk1"/>
              </a:solidFill>
            </a:endParaRPr>
          </a:p>
          <a:p>
            <a:pPr indent="0" lvl="0" marL="0" rtl="0" algn="l">
              <a:spcBef>
                <a:spcPts val="0"/>
              </a:spcBef>
              <a:spcAft>
                <a:spcPts val="0"/>
              </a:spcAft>
              <a:buNone/>
            </a:pPr>
            <a:r>
              <a:rPr lang="en" sz="1550">
                <a:solidFill>
                  <a:schemeClr val="dk1"/>
                </a:solidFill>
              </a:rPr>
              <a:t>树的遍历</a:t>
            </a:r>
            <a:endParaRPr sz="1550">
              <a:solidFill>
                <a:schemeClr val="dk1"/>
              </a:solidFill>
            </a:endParaRPr>
          </a:p>
          <a:p>
            <a:pPr indent="0" lvl="0" marL="0" rtl="0" algn="l">
              <a:spcBef>
                <a:spcPts val="0"/>
              </a:spcBef>
              <a:spcAft>
                <a:spcPts val="0"/>
              </a:spcAft>
              <a:buNone/>
            </a:pPr>
            <a:r>
              <a:rPr lang="en" sz="1550">
                <a:solidFill>
                  <a:schemeClr val="dk1"/>
                </a:solidFill>
              </a:rPr>
              <a:t>树的遍历</a:t>
            </a:r>
            <a:endParaRPr sz="1550">
              <a:solidFill>
                <a:schemeClr val="dk1"/>
              </a:solidFill>
            </a:endParaRPr>
          </a:p>
          <a:p>
            <a:pPr indent="0" lvl="0" marL="0" rtl="0" algn="l">
              <a:spcBef>
                <a:spcPts val="0"/>
              </a:spcBef>
              <a:spcAft>
                <a:spcPts val="0"/>
              </a:spcAft>
              <a:buNone/>
            </a:pPr>
            <a:r>
              <a:rPr lang="en" sz="1550">
                <a:solidFill>
                  <a:schemeClr val="dk1"/>
                </a:solidFill>
              </a:rPr>
              <a:t>树的遍历</a:t>
            </a:r>
            <a:endParaRPr sz="1550">
              <a:solidFill>
                <a:schemeClr val="dk1"/>
              </a:solidFill>
            </a:endParaRPr>
          </a:p>
          <a:p>
            <a:pPr indent="0" lvl="0" marL="0" rtl="0" algn="l">
              <a:spcBef>
                <a:spcPts val="0"/>
              </a:spcBef>
              <a:spcAft>
                <a:spcPts val="0"/>
              </a:spcAft>
              <a:buNone/>
            </a:pPr>
            <a:r>
              <a:rPr lang="en" sz="1550">
                <a:solidFill>
                  <a:schemeClr val="dk1"/>
                </a:solidFill>
              </a:rPr>
              <a:t>树的遍历</a:t>
            </a:r>
            <a:endParaRPr sz="1550">
              <a:solidFill>
                <a:schemeClr val="dk1"/>
              </a:solidFill>
            </a:endParaRPr>
          </a:p>
          <a:p>
            <a:pPr indent="0" lvl="0" marL="0" rtl="0" algn="l">
              <a:spcBef>
                <a:spcPts val="0"/>
              </a:spcBef>
              <a:spcAft>
                <a:spcPts val="0"/>
              </a:spcAft>
              <a:buNone/>
            </a:pPr>
            <a:r>
              <a:rPr lang="en" sz="1550">
                <a:solidFill>
                  <a:schemeClr val="dk1"/>
                </a:solidFill>
              </a:rPr>
              <a:t>树 -&gt; 线性</a:t>
            </a:r>
            <a:endParaRPr sz="1550">
              <a:solidFill>
                <a:schemeClr val="dk1"/>
              </a:solidFill>
            </a:endParaRPr>
          </a:p>
          <a:p>
            <a:pPr indent="0" lvl="0" marL="0" rtl="0" algn="l">
              <a:spcBef>
                <a:spcPts val="0"/>
              </a:spcBef>
              <a:spcAft>
                <a:spcPts val="0"/>
              </a:spcAft>
              <a:buClr>
                <a:schemeClr val="dk1"/>
              </a:buClr>
              <a:buSzPts val="1100"/>
              <a:buFont typeface="Arial"/>
              <a:buNone/>
            </a:pPr>
            <a:r>
              <a:rPr lang="en" sz="1550">
                <a:solidFill>
                  <a:schemeClr val="dk1"/>
                </a:solidFill>
              </a:rPr>
              <a:t>树的遍历</a:t>
            </a:r>
            <a:endParaRPr sz="1550">
              <a:solidFill>
                <a:schemeClr val="dk1"/>
              </a:solidFill>
            </a:endParaRPr>
          </a:p>
        </p:txBody>
      </p:sp>
      <p:sp>
        <p:nvSpPr>
          <p:cNvPr id="321" name="Google Shape;321;p43"/>
          <p:cNvSpPr txBox="1"/>
          <p:nvPr/>
        </p:nvSpPr>
        <p:spPr>
          <a:xfrm>
            <a:off x="146150" y="1880100"/>
            <a:ext cx="19386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所以我们接下来的内容会围绕5部分</a:t>
            </a:r>
            <a:endParaRPr/>
          </a:p>
          <a:p>
            <a:pPr indent="0" lvl="0" marL="0" rtl="0" algn="l">
              <a:spcBef>
                <a:spcPts val="0"/>
              </a:spcBef>
              <a:spcAft>
                <a:spcPts val="0"/>
              </a:spcAft>
              <a:buNone/>
            </a:pPr>
            <a:r>
              <a:t/>
            </a:r>
            <a:endParaRPr/>
          </a:p>
          <a:p>
            <a:pPr indent="-317500" lvl="0" marL="457200" rtl="0" algn="l">
              <a:spcBef>
                <a:spcPts val="0"/>
              </a:spcBef>
              <a:spcAft>
                <a:spcPts val="0"/>
              </a:spcAft>
              <a:buClr>
                <a:srgbClr val="FF0000"/>
              </a:buClr>
              <a:buSzPts val="1400"/>
              <a:buAutoNum type="arabicPeriod"/>
            </a:pPr>
            <a:r>
              <a:rPr b="1" lang="en">
                <a:solidFill>
                  <a:srgbClr val="FF0000"/>
                </a:solidFill>
              </a:rPr>
              <a:t>树的遍历</a:t>
            </a:r>
            <a:endParaRPr b="1">
              <a:solidFill>
                <a:srgbClr val="FF0000"/>
              </a:solidFill>
            </a:endParaRPr>
          </a:p>
          <a:p>
            <a:pPr indent="-317500" lvl="0" marL="457200" rtl="0" algn="l">
              <a:spcBef>
                <a:spcPts val="0"/>
              </a:spcBef>
              <a:spcAft>
                <a:spcPts val="0"/>
              </a:spcAft>
              <a:buSzPts val="1400"/>
              <a:buAutoNum type="arabicPeriod"/>
            </a:pPr>
            <a:r>
              <a:rPr lang="en"/>
              <a:t>结构转换</a:t>
            </a:r>
            <a:br>
              <a:rPr lang="en"/>
            </a:br>
            <a:r>
              <a:rPr lang="en"/>
              <a:t>树 -&gt; 线性</a:t>
            </a:r>
            <a:br>
              <a:rPr lang="en"/>
            </a:br>
            <a:r>
              <a:rPr lang="en"/>
              <a:t>线性 -&gt; 树</a:t>
            </a:r>
            <a:endParaRPr/>
          </a:p>
          <a:p>
            <a:pPr indent="-317500" lvl="0" marL="457200" rtl="0" algn="l">
              <a:spcBef>
                <a:spcPts val="0"/>
              </a:spcBef>
              <a:spcAft>
                <a:spcPts val="0"/>
              </a:spcAft>
              <a:buSzPts val="1400"/>
              <a:buAutoNum type="arabicPeriod"/>
            </a:pPr>
            <a:r>
              <a:rPr lang="en"/>
              <a:t>LCA</a:t>
            </a:r>
            <a:endParaRPr/>
          </a:p>
          <a:p>
            <a:pPr indent="-317500" lvl="0" marL="457200" rtl="0" algn="l">
              <a:spcBef>
                <a:spcPts val="0"/>
              </a:spcBef>
              <a:spcAft>
                <a:spcPts val="0"/>
              </a:spcAft>
              <a:buSzPts val="1400"/>
              <a:buAutoNum type="arabicPeriod"/>
            </a:pPr>
            <a:r>
              <a:rPr lang="en"/>
              <a:t>BST</a:t>
            </a:r>
            <a:endParaRPr/>
          </a:p>
          <a:p>
            <a:pPr indent="-317500" lvl="0" marL="457200" rtl="0" algn="l">
              <a:spcBef>
                <a:spcPts val="0"/>
              </a:spcBef>
              <a:spcAft>
                <a:spcPts val="0"/>
              </a:spcAft>
              <a:buSzPts val="1400"/>
              <a:buAutoNum type="arabicPeriod"/>
            </a:pPr>
            <a:r>
              <a:rPr lang="en"/>
              <a:t>iterator</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4"/>
          <p:cNvSpPr txBox="1"/>
          <p:nvPr>
            <p:ph type="title"/>
          </p:nvPr>
        </p:nvSpPr>
        <p:spPr>
          <a:xfrm>
            <a:off x="321475" y="104075"/>
            <a:ext cx="1782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树的遍历</a:t>
            </a:r>
            <a:endParaRPr/>
          </a:p>
        </p:txBody>
      </p:sp>
      <p:sp>
        <p:nvSpPr>
          <p:cNvPr id="327" name="Google Shape;327;p44"/>
          <p:cNvSpPr txBox="1"/>
          <p:nvPr/>
        </p:nvSpPr>
        <p:spPr>
          <a:xfrm>
            <a:off x="300300" y="676775"/>
            <a:ext cx="85434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pre order</a:t>
            </a:r>
            <a:br>
              <a:rPr lang="en"/>
            </a:br>
            <a:endParaRPr/>
          </a:p>
          <a:p>
            <a:pPr indent="0" lvl="0" marL="0" rtl="0" algn="l">
              <a:spcBef>
                <a:spcPts val="0"/>
              </a:spcBef>
              <a:spcAft>
                <a:spcPts val="0"/>
              </a:spcAft>
              <a:buNone/>
            </a:pPr>
            <a:r>
              <a:rPr lang="en"/>
              <a:t>in order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post order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这里的order指的是和左右子树比较遍历root节点的顺序，先root，中间root，或者最后root</a:t>
            </a:r>
            <a:endParaRPr/>
          </a:p>
        </p:txBody>
      </p:sp>
      <p:pic>
        <p:nvPicPr>
          <p:cNvPr id="328" name="Google Shape;328;p44"/>
          <p:cNvPicPr preferRelativeResize="0"/>
          <p:nvPr/>
        </p:nvPicPr>
        <p:blipFill>
          <a:blip r:embed="rId3">
            <a:alphaModFix/>
          </a:blip>
          <a:stretch>
            <a:fillRect/>
          </a:stretch>
        </p:blipFill>
        <p:spPr>
          <a:xfrm>
            <a:off x="2104076" y="560526"/>
            <a:ext cx="7004351" cy="1726175"/>
          </a:xfrm>
          <a:prstGeom prst="rect">
            <a:avLst/>
          </a:prstGeom>
          <a:noFill/>
          <a:ln>
            <a:noFill/>
          </a:ln>
        </p:spPr>
      </p:pic>
      <p:pic>
        <p:nvPicPr>
          <p:cNvPr id="329" name="Google Shape;329;p44"/>
          <p:cNvPicPr preferRelativeResize="0"/>
          <p:nvPr/>
        </p:nvPicPr>
        <p:blipFill>
          <a:blip r:embed="rId4">
            <a:alphaModFix/>
          </a:blip>
          <a:stretch>
            <a:fillRect/>
          </a:stretch>
        </p:blipFill>
        <p:spPr>
          <a:xfrm>
            <a:off x="263025" y="2571750"/>
            <a:ext cx="4523937" cy="2571676"/>
          </a:xfrm>
          <a:prstGeom prst="rect">
            <a:avLst/>
          </a:prstGeom>
          <a:noFill/>
          <a:ln>
            <a:noFill/>
          </a:ln>
        </p:spPr>
      </p:pic>
      <p:pic>
        <p:nvPicPr>
          <p:cNvPr id="330" name="Google Shape;330;p44"/>
          <p:cNvPicPr preferRelativeResize="0"/>
          <p:nvPr/>
        </p:nvPicPr>
        <p:blipFill>
          <a:blip r:embed="rId5">
            <a:alphaModFix/>
          </a:blip>
          <a:stretch>
            <a:fillRect/>
          </a:stretch>
        </p:blipFill>
        <p:spPr>
          <a:xfrm>
            <a:off x="4933950" y="3181275"/>
            <a:ext cx="4210050" cy="19621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5"/>
          <p:cNvSpPr txBox="1"/>
          <p:nvPr>
            <p:ph type="title"/>
          </p:nvPr>
        </p:nvSpPr>
        <p:spPr>
          <a:xfrm>
            <a:off x="311700" y="3266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先来个地球人都会写的recursive写法</a:t>
            </a:r>
            <a:endParaRPr/>
          </a:p>
        </p:txBody>
      </p:sp>
      <p:pic>
        <p:nvPicPr>
          <p:cNvPr id="336" name="Google Shape;336;p45"/>
          <p:cNvPicPr preferRelativeResize="0"/>
          <p:nvPr/>
        </p:nvPicPr>
        <p:blipFill>
          <a:blip r:embed="rId3">
            <a:alphaModFix/>
          </a:blip>
          <a:stretch>
            <a:fillRect/>
          </a:stretch>
        </p:blipFill>
        <p:spPr>
          <a:xfrm>
            <a:off x="4617425" y="899310"/>
            <a:ext cx="4526576" cy="4244190"/>
          </a:xfrm>
          <a:prstGeom prst="rect">
            <a:avLst/>
          </a:prstGeom>
          <a:noFill/>
          <a:ln>
            <a:noFill/>
          </a:ln>
        </p:spPr>
      </p:pic>
      <p:sp>
        <p:nvSpPr>
          <p:cNvPr id="337" name="Google Shape;337;p45"/>
          <p:cNvSpPr txBox="1"/>
          <p:nvPr/>
        </p:nvSpPr>
        <p:spPr>
          <a:xfrm>
            <a:off x="311700" y="1061800"/>
            <a:ext cx="36627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t>改变根节点输出位置即可。</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写出此种解法不加分，写不出来扣分</a:t>
            </a:r>
            <a:endParaRPr sz="1500"/>
          </a:p>
        </p:txBody>
      </p:sp>
      <p:pic>
        <p:nvPicPr>
          <p:cNvPr id="338" name="Google Shape;338;p45"/>
          <p:cNvPicPr preferRelativeResize="0"/>
          <p:nvPr/>
        </p:nvPicPr>
        <p:blipFill>
          <a:blip r:embed="rId4">
            <a:alphaModFix/>
          </a:blip>
          <a:stretch>
            <a:fillRect/>
          </a:stretch>
        </p:blipFill>
        <p:spPr>
          <a:xfrm>
            <a:off x="142675" y="2260100"/>
            <a:ext cx="4312626" cy="207442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6"/>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20"/>
              <a:t>iterative我们提供2个模板，先理解遍历顺序</a:t>
            </a:r>
            <a:endParaRPr sz="2420"/>
          </a:p>
          <a:p>
            <a:pPr indent="0" lvl="0" marL="0" rtl="0" algn="l">
              <a:spcBef>
                <a:spcPts val="0"/>
              </a:spcBef>
              <a:spcAft>
                <a:spcPts val="0"/>
              </a:spcAft>
              <a:buSzPts val="990"/>
              <a:buNone/>
            </a:pPr>
            <a:r>
              <a:rPr lang="en" sz="2420"/>
              <a:t>preorder</a:t>
            </a:r>
            <a:endParaRPr sz="2420"/>
          </a:p>
        </p:txBody>
      </p:sp>
      <p:pic>
        <p:nvPicPr>
          <p:cNvPr id="344" name="Google Shape;344;p46"/>
          <p:cNvPicPr preferRelativeResize="0"/>
          <p:nvPr/>
        </p:nvPicPr>
        <p:blipFill rotWithShape="1">
          <a:blip r:embed="rId3">
            <a:alphaModFix/>
          </a:blip>
          <a:srcRect b="0" l="0" r="0" t="1584"/>
          <a:stretch/>
        </p:blipFill>
        <p:spPr>
          <a:xfrm>
            <a:off x="4678200" y="944925"/>
            <a:ext cx="4465800" cy="4198576"/>
          </a:xfrm>
          <a:prstGeom prst="rect">
            <a:avLst/>
          </a:prstGeom>
          <a:noFill/>
          <a:ln>
            <a:noFill/>
          </a:ln>
        </p:spPr>
      </p:pic>
      <p:pic>
        <p:nvPicPr>
          <p:cNvPr id="345" name="Google Shape;345;p46"/>
          <p:cNvPicPr preferRelativeResize="0"/>
          <p:nvPr/>
        </p:nvPicPr>
        <p:blipFill>
          <a:blip r:embed="rId4">
            <a:alphaModFix/>
          </a:blip>
          <a:stretch>
            <a:fillRect/>
          </a:stretch>
        </p:blipFill>
        <p:spPr>
          <a:xfrm>
            <a:off x="0" y="2511982"/>
            <a:ext cx="4678200" cy="2631518"/>
          </a:xfrm>
          <a:prstGeom prst="rect">
            <a:avLst/>
          </a:prstGeom>
          <a:noFill/>
          <a:ln>
            <a:noFill/>
          </a:ln>
        </p:spPr>
      </p:pic>
      <p:pic>
        <p:nvPicPr>
          <p:cNvPr id="346" name="Google Shape;346;p46"/>
          <p:cNvPicPr preferRelativeResize="0"/>
          <p:nvPr/>
        </p:nvPicPr>
        <p:blipFill rotWithShape="1">
          <a:blip r:embed="rId5">
            <a:alphaModFix/>
          </a:blip>
          <a:srcRect b="0" l="0" r="0" t="4961"/>
          <a:stretch/>
        </p:blipFill>
        <p:spPr>
          <a:xfrm>
            <a:off x="0" y="798799"/>
            <a:ext cx="4678200" cy="1061175"/>
          </a:xfrm>
          <a:prstGeom prst="rect">
            <a:avLst/>
          </a:prstGeom>
          <a:noFill/>
          <a:ln>
            <a:noFill/>
          </a:ln>
        </p:spPr>
      </p:pic>
      <p:pic>
        <p:nvPicPr>
          <p:cNvPr id="347" name="Google Shape;347;p46"/>
          <p:cNvPicPr preferRelativeResize="0"/>
          <p:nvPr/>
        </p:nvPicPr>
        <p:blipFill>
          <a:blip r:embed="rId6">
            <a:alphaModFix/>
          </a:blip>
          <a:stretch>
            <a:fillRect/>
          </a:stretch>
        </p:blipFill>
        <p:spPr>
          <a:xfrm>
            <a:off x="3788562" y="1690150"/>
            <a:ext cx="889625" cy="17632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7"/>
          <p:cNvSpPr txBox="1"/>
          <p:nvPr>
            <p:ph type="title"/>
          </p:nvPr>
        </p:nvSpPr>
        <p:spPr>
          <a:xfrm>
            <a:off x="214275" y="74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Inorder iterative</a:t>
            </a:r>
            <a:endParaRPr/>
          </a:p>
        </p:txBody>
      </p:sp>
      <p:pic>
        <p:nvPicPr>
          <p:cNvPr id="353" name="Google Shape;353;p47"/>
          <p:cNvPicPr preferRelativeResize="0"/>
          <p:nvPr/>
        </p:nvPicPr>
        <p:blipFill>
          <a:blip r:embed="rId3">
            <a:alphaModFix/>
          </a:blip>
          <a:stretch>
            <a:fillRect/>
          </a:stretch>
        </p:blipFill>
        <p:spPr>
          <a:xfrm>
            <a:off x="0" y="540400"/>
            <a:ext cx="4901350" cy="1274975"/>
          </a:xfrm>
          <a:prstGeom prst="rect">
            <a:avLst/>
          </a:prstGeom>
          <a:noFill/>
          <a:ln>
            <a:noFill/>
          </a:ln>
        </p:spPr>
      </p:pic>
      <p:pic>
        <p:nvPicPr>
          <p:cNvPr id="354" name="Google Shape;354;p47"/>
          <p:cNvPicPr preferRelativeResize="0"/>
          <p:nvPr/>
        </p:nvPicPr>
        <p:blipFill>
          <a:blip r:embed="rId4">
            <a:alphaModFix/>
          </a:blip>
          <a:stretch>
            <a:fillRect/>
          </a:stretch>
        </p:blipFill>
        <p:spPr>
          <a:xfrm>
            <a:off x="2620475" y="1753475"/>
            <a:ext cx="1779725" cy="3327325"/>
          </a:xfrm>
          <a:prstGeom prst="rect">
            <a:avLst/>
          </a:prstGeom>
          <a:noFill/>
          <a:ln>
            <a:noFill/>
          </a:ln>
        </p:spPr>
      </p:pic>
      <p:pic>
        <p:nvPicPr>
          <p:cNvPr id="355" name="Google Shape;355;p47"/>
          <p:cNvPicPr preferRelativeResize="0"/>
          <p:nvPr/>
        </p:nvPicPr>
        <p:blipFill>
          <a:blip r:embed="rId5">
            <a:alphaModFix/>
          </a:blip>
          <a:stretch>
            <a:fillRect/>
          </a:stretch>
        </p:blipFill>
        <p:spPr>
          <a:xfrm>
            <a:off x="4754158" y="540399"/>
            <a:ext cx="4389842" cy="4603101"/>
          </a:xfrm>
          <a:prstGeom prst="rect">
            <a:avLst/>
          </a:prstGeom>
          <a:noFill/>
          <a:ln>
            <a:noFill/>
          </a:ln>
        </p:spPr>
      </p:pic>
      <p:sp>
        <p:nvSpPr>
          <p:cNvPr id="356" name="Google Shape;356;p47"/>
          <p:cNvSpPr txBox="1"/>
          <p:nvPr/>
        </p:nvSpPr>
        <p:spPr>
          <a:xfrm>
            <a:off x="214275" y="1880100"/>
            <a:ext cx="2308800" cy="304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a:solidFill>
                  <a:srgbClr val="404040"/>
                </a:solidFill>
                <a:highlight>
                  <a:srgbClr val="FFFFFF"/>
                </a:highlight>
                <a:latin typeface="Roboto"/>
                <a:ea typeface="Roboto"/>
                <a:cs typeface="Roboto"/>
                <a:sym typeface="Roboto"/>
              </a:rPr>
              <a:t>和非递归先序遍历类似，唯一区别是考查到当前节点时，并不直接输出该节点。</a:t>
            </a:r>
            <a:endParaRPr>
              <a:solidFill>
                <a:srgbClr val="404040"/>
              </a:solidFill>
              <a:highlight>
                <a:srgbClr val="FFFFFF"/>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a:solidFill>
                  <a:srgbClr val="404040"/>
                </a:solidFill>
                <a:highlight>
                  <a:srgbClr val="FFFFFF"/>
                </a:highlight>
                <a:latin typeface="Roboto"/>
                <a:ea typeface="Roboto"/>
                <a:cs typeface="Roboto"/>
                <a:sym typeface="Roboto"/>
              </a:rPr>
              <a:t>而是当考查节点为空时，从栈中弹出的时候再进行输出(永远先考虑左子树，直到左子树为空才访问根节点)。</a:t>
            </a:r>
            <a:endParaRPr>
              <a:solidFill>
                <a:srgbClr val="404040"/>
              </a:solidFill>
              <a:highlight>
                <a:srgbClr val="FFFFFF"/>
              </a:highlight>
              <a:latin typeface="Roboto"/>
              <a:ea typeface="Roboto"/>
              <a:cs typeface="Roboto"/>
              <a:sym typeface="Roboto"/>
            </a:endParaRPr>
          </a:p>
          <a:p>
            <a:pPr indent="0" lvl="0" marL="0" rtl="0" algn="l">
              <a:spcBef>
                <a:spcPts val="1500"/>
              </a:spcBef>
              <a:spcAft>
                <a:spcPts val="0"/>
              </a:spcAft>
              <a:buNone/>
            </a:pPr>
            <a:r>
              <a:t/>
            </a:r>
            <a:endParaRPr sz="1600">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8"/>
          <p:cNvSpPr txBox="1"/>
          <p:nvPr>
            <p:ph type="title"/>
          </p:nvPr>
        </p:nvSpPr>
        <p:spPr>
          <a:xfrm>
            <a:off x="311700" y="104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Post order</a:t>
            </a:r>
            <a:endParaRPr/>
          </a:p>
        </p:txBody>
      </p:sp>
      <p:pic>
        <p:nvPicPr>
          <p:cNvPr id="362" name="Google Shape;362;p48"/>
          <p:cNvPicPr preferRelativeResize="0"/>
          <p:nvPr/>
        </p:nvPicPr>
        <p:blipFill>
          <a:blip r:embed="rId3">
            <a:alphaModFix/>
          </a:blip>
          <a:stretch>
            <a:fillRect/>
          </a:stretch>
        </p:blipFill>
        <p:spPr>
          <a:xfrm>
            <a:off x="0" y="614850"/>
            <a:ext cx="4738301" cy="1060675"/>
          </a:xfrm>
          <a:prstGeom prst="rect">
            <a:avLst/>
          </a:prstGeom>
          <a:noFill/>
          <a:ln>
            <a:noFill/>
          </a:ln>
        </p:spPr>
      </p:pic>
      <p:pic>
        <p:nvPicPr>
          <p:cNvPr id="363" name="Google Shape;363;p48"/>
          <p:cNvPicPr preferRelativeResize="0"/>
          <p:nvPr/>
        </p:nvPicPr>
        <p:blipFill>
          <a:blip r:embed="rId4">
            <a:alphaModFix/>
          </a:blip>
          <a:stretch>
            <a:fillRect/>
          </a:stretch>
        </p:blipFill>
        <p:spPr>
          <a:xfrm>
            <a:off x="4405700" y="341910"/>
            <a:ext cx="4738299" cy="4801589"/>
          </a:xfrm>
          <a:prstGeom prst="rect">
            <a:avLst/>
          </a:prstGeom>
          <a:noFill/>
          <a:ln>
            <a:noFill/>
          </a:ln>
        </p:spPr>
      </p:pic>
      <p:pic>
        <p:nvPicPr>
          <p:cNvPr id="364" name="Google Shape;364;p48"/>
          <p:cNvPicPr preferRelativeResize="0"/>
          <p:nvPr/>
        </p:nvPicPr>
        <p:blipFill>
          <a:blip r:embed="rId5">
            <a:alphaModFix/>
          </a:blip>
          <a:stretch>
            <a:fillRect/>
          </a:stretch>
        </p:blipFill>
        <p:spPr>
          <a:xfrm>
            <a:off x="2539075" y="1980325"/>
            <a:ext cx="1912968" cy="3163175"/>
          </a:xfrm>
          <a:prstGeom prst="rect">
            <a:avLst/>
          </a:prstGeom>
          <a:noFill/>
          <a:ln>
            <a:noFill/>
          </a:ln>
        </p:spPr>
      </p:pic>
      <p:sp>
        <p:nvSpPr>
          <p:cNvPr id="365" name="Google Shape;365;p48"/>
          <p:cNvSpPr txBox="1"/>
          <p:nvPr/>
        </p:nvSpPr>
        <p:spPr>
          <a:xfrm>
            <a:off x="68175" y="1889850"/>
            <a:ext cx="2539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404040"/>
                </a:solidFill>
                <a:highlight>
                  <a:srgbClr val="FFFFFF"/>
                </a:highlight>
                <a:latin typeface="Microsoft Yahei"/>
                <a:ea typeface="Microsoft Yahei"/>
                <a:cs typeface="Microsoft Yahei"/>
                <a:sym typeface="Microsoft Yahei"/>
              </a:rPr>
              <a:t>后序遍历在决定是否可以输出当前节点的值的时候，需要考虑其左右子树是否都已经遍历完成。</a:t>
            </a:r>
            <a:endParaRPr/>
          </a:p>
        </p:txBody>
      </p:sp>
      <p:sp>
        <p:nvSpPr>
          <p:cNvPr id="366" name="Google Shape;366;p48"/>
          <p:cNvSpPr txBox="1"/>
          <p:nvPr/>
        </p:nvSpPr>
        <p:spPr>
          <a:xfrm>
            <a:off x="136375" y="2843075"/>
            <a:ext cx="27861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700">
                <a:solidFill>
                  <a:schemeClr val="dk1"/>
                </a:solidFill>
              </a:rPr>
              <a:t>res = [] stack=[5]</a:t>
            </a:r>
            <a:endParaRPr sz="1700"/>
          </a:p>
          <a:p>
            <a:pPr indent="0" lvl="0" marL="0" rtl="0" algn="l">
              <a:spcBef>
                <a:spcPts val="0"/>
              </a:spcBef>
              <a:spcAft>
                <a:spcPts val="0"/>
              </a:spcAft>
              <a:buNone/>
            </a:pPr>
            <a:r>
              <a:rPr lang="en" sz="1700"/>
              <a:t>res = [5] stack=[3, 4]</a:t>
            </a:r>
            <a:endParaRPr sz="1700"/>
          </a:p>
          <a:p>
            <a:pPr indent="0" lvl="0" marL="0" rtl="0" algn="l">
              <a:spcBef>
                <a:spcPts val="0"/>
              </a:spcBef>
              <a:spcAft>
                <a:spcPts val="0"/>
              </a:spcAft>
              <a:buNone/>
            </a:pPr>
            <a:r>
              <a:rPr lang="en" sz="1700"/>
              <a:t>res = [4,5] stack=[3]</a:t>
            </a:r>
            <a:endParaRPr sz="1700"/>
          </a:p>
          <a:p>
            <a:pPr indent="0" lvl="0" marL="0" rtl="0" algn="l">
              <a:spcBef>
                <a:spcPts val="0"/>
              </a:spcBef>
              <a:spcAft>
                <a:spcPts val="0"/>
              </a:spcAft>
              <a:buNone/>
            </a:pPr>
            <a:r>
              <a:rPr lang="en" sz="1700"/>
              <a:t>res = [3,4,5] stack=[1,2]</a:t>
            </a:r>
            <a:endParaRPr sz="1700"/>
          </a:p>
          <a:p>
            <a:pPr indent="0" lvl="0" marL="0" rtl="0" algn="l">
              <a:spcBef>
                <a:spcPts val="0"/>
              </a:spcBef>
              <a:spcAft>
                <a:spcPts val="0"/>
              </a:spcAft>
              <a:buNone/>
            </a:pPr>
            <a:r>
              <a:rPr lang="en" sz="1700"/>
              <a:t>res = [2,3,4,5] stack=[1]</a:t>
            </a:r>
            <a:endParaRPr sz="1700"/>
          </a:p>
          <a:p>
            <a:pPr indent="0" lvl="0" marL="0" rtl="0" algn="l">
              <a:spcBef>
                <a:spcPts val="0"/>
              </a:spcBef>
              <a:spcAft>
                <a:spcPts val="0"/>
              </a:spcAft>
              <a:buNone/>
            </a:pPr>
            <a:r>
              <a:rPr lang="en" sz="1700"/>
              <a:t>res = [1,2,3,4,5]</a:t>
            </a:r>
            <a:endParaRPr sz="17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9"/>
          <p:cNvSpPr txBox="1"/>
          <p:nvPr>
            <p:ph type="title"/>
          </p:nvPr>
        </p:nvSpPr>
        <p:spPr>
          <a:xfrm>
            <a:off x="258125" y="123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372" name="Google Shape;372;p49"/>
          <p:cNvSpPr txBox="1"/>
          <p:nvPr>
            <p:ph idx="1" type="body"/>
          </p:nvPr>
        </p:nvSpPr>
        <p:spPr>
          <a:xfrm>
            <a:off x="204575" y="696250"/>
            <a:ext cx="8627700" cy="223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树的基础知识知道一定程度就可以了，很多avl红黑树不要求</a:t>
            </a:r>
            <a:endParaRPr/>
          </a:p>
          <a:p>
            <a:pPr indent="0" lvl="0" marL="0" rtl="0" algn="l">
              <a:spcBef>
                <a:spcPts val="1200"/>
              </a:spcBef>
              <a:spcAft>
                <a:spcPts val="0"/>
              </a:spcAft>
              <a:buNone/>
            </a:pPr>
            <a:r>
              <a:rPr lang="en"/>
              <a:t>遍历作为最为重要的一部分，之后会分为</a:t>
            </a:r>
            <a:endParaRPr/>
          </a:p>
          <a:p>
            <a:pPr indent="-342900" lvl="0" marL="457200" rtl="0" algn="l">
              <a:spcBef>
                <a:spcPts val="1200"/>
              </a:spcBef>
              <a:spcAft>
                <a:spcPts val="0"/>
              </a:spcAft>
              <a:buSzPts val="1800"/>
              <a:buAutoNum type="arabicPeriod"/>
            </a:pPr>
            <a:r>
              <a:rPr lang="en"/>
              <a:t>backtracking, data自上而下的传输</a:t>
            </a:r>
            <a:endParaRPr/>
          </a:p>
          <a:p>
            <a:pPr indent="-342900" lvl="0" marL="457200" rtl="0" algn="l">
              <a:spcBef>
                <a:spcPts val="0"/>
              </a:spcBef>
              <a:spcAft>
                <a:spcPts val="0"/>
              </a:spcAft>
              <a:buSzPts val="1800"/>
              <a:buAutoNum type="arabicPeriod"/>
            </a:pPr>
            <a:r>
              <a:rPr lang="en"/>
              <a:t>pure recursion, data自下而上的传输</a:t>
            </a:r>
            <a:endParaRPr/>
          </a:p>
          <a:p>
            <a:pPr indent="0" lvl="0" marL="0" rtl="0" algn="l">
              <a:spcBef>
                <a:spcPts val="1200"/>
              </a:spcBef>
              <a:spcAft>
                <a:spcPts val="1200"/>
              </a:spcAft>
              <a:buNone/>
            </a:pPr>
            <a:r>
              <a:rPr lang="en"/>
              <a:t>我们在之后会举例说明用法</a:t>
            </a:r>
            <a:endParaRPr/>
          </a:p>
        </p:txBody>
      </p:sp>
      <p:pic>
        <p:nvPicPr>
          <p:cNvPr id="373" name="Google Shape;373;p49"/>
          <p:cNvPicPr preferRelativeResize="0"/>
          <p:nvPr/>
        </p:nvPicPr>
        <p:blipFill>
          <a:blip r:embed="rId3">
            <a:alphaModFix/>
          </a:blip>
          <a:stretch>
            <a:fillRect/>
          </a:stretch>
        </p:blipFill>
        <p:spPr>
          <a:xfrm>
            <a:off x="1628076" y="2994400"/>
            <a:ext cx="4054212" cy="2149100"/>
          </a:xfrm>
          <a:prstGeom prst="rect">
            <a:avLst/>
          </a:prstGeom>
          <a:noFill/>
          <a:ln>
            <a:noFill/>
          </a:ln>
        </p:spPr>
      </p:pic>
      <p:pic>
        <p:nvPicPr>
          <p:cNvPr id="374" name="Google Shape;374;p49"/>
          <p:cNvPicPr preferRelativeResize="0"/>
          <p:nvPr/>
        </p:nvPicPr>
        <p:blipFill>
          <a:blip r:embed="rId4">
            <a:alphaModFix/>
          </a:blip>
          <a:stretch>
            <a:fillRect/>
          </a:stretch>
        </p:blipFill>
        <p:spPr>
          <a:xfrm>
            <a:off x="5636425" y="3082670"/>
            <a:ext cx="3507575" cy="2065656"/>
          </a:xfrm>
          <a:prstGeom prst="rect">
            <a:avLst/>
          </a:prstGeom>
          <a:noFill/>
          <a:ln>
            <a:noFill/>
          </a:ln>
        </p:spPr>
      </p:pic>
      <p:sp>
        <p:nvSpPr>
          <p:cNvPr id="375" name="Google Shape;375;p49"/>
          <p:cNvSpPr txBox="1"/>
          <p:nvPr/>
        </p:nvSpPr>
        <p:spPr>
          <a:xfrm>
            <a:off x="136375" y="3214675"/>
            <a:ext cx="1568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iterative写法的双模板，我个人是比较偏向于第一种写法的</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p50"/>
          <p:cNvPicPr preferRelativeResize="0"/>
          <p:nvPr/>
        </p:nvPicPr>
        <p:blipFill rotWithShape="1">
          <a:blip r:embed="rId3">
            <a:alphaModFix/>
          </a:blip>
          <a:srcRect b="70076" l="0" r="0" t="0"/>
          <a:stretch/>
        </p:blipFill>
        <p:spPr>
          <a:xfrm>
            <a:off x="0" y="0"/>
            <a:ext cx="4085074" cy="1539151"/>
          </a:xfrm>
          <a:prstGeom prst="rect">
            <a:avLst/>
          </a:prstGeom>
          <a:noFill/>
          <a:ln>
            <a:noFill/>
          </a:ln>
        </p:spPr>
      </p:pic>
      <p:pic>
        <p:nvPicPr>
          <p:cNvPr id="381" name="Google Shape;381;p50"/>
          <p:cNvPicPr preferRelativeResize="0"/>
          <p:nvPr/>
        </p:nvPicPr>
        <p:blipFill>
          <a:blip r:embed="rId4">
            <a:alphaModFix/>
          </a:blip>
          <a:stretch>
            <a:fillRect/>
          </a:stretch>
        </p:blipFill>
        <p:spPr>
          <a:xfrm>
            <a:off x="0" y="1707956"/>
            <a:ext cx="4085075" cy="3435544"/>
          </a:xfrm>
          <a:prstGeom prst="rect">
            <a:avLst/>
          </a:prstGeom>
          <a:noFill/>
          <a:ln>
            <a:noFill/>
          </a:ln>
        </p:spPr>
      </p:pic>
      <p:pic>
        <p:nvPicPr>
          <p:cNvPr id="382" name="Google Shape;382;p50"/>
          <p:cNvPicPr preferRelativeResize="0"/>
          <p:nvPr/>
        </p:nvPicPr>
        <p:blipFill>
          <a:blip r:embed="rId5">
            <a:alphaModFix/>
          </a:blip>
          <a:stretch>
            <a:fillRect/>
          </a:stretch>
        </p:blipFill>
        <p:spPr>
          <a:xfrm>
            <a:off x="4111317" y="0"/>
            <a:ext cx="5032683" cy="5143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p51"/>
          <p:cNvPicPr preferRelativeResize="0"/>
          <p:nvPr/>
        </p:nvPicPr>
        <p:blipFill>
          <a:blip r:embed="rId3">
            <a:alphaModFix/>
          </a:blip>
          <a:stretch>
            <a:fillRect/>
          </a:stretch>
        </p:blipFill>
        <p:spPr>
          <a:xfrm>
            <a:off x="4353250" y="2844500"/>
            <a:ext cx="4790750" cy="2225869"/>
          </a:xfrm>
          <a:prstGeom prst="rect">
            <a:avLst/>
          </a:prstGeom>
          <a:noFill/>
          <a:ln>
            <a:noFill/>
          </a:ln>
        </p:spPr>
      </p:pic>
      <p:sp>
        <p:nvSpPr>
          <p:cNvPr id="388" name="Google Shape;388;p51"/>
          <p:cNvSpPr txBox="1"/>
          <p:nvPr>
            <p:ph type="title"/>
          </p:nvPr>
        </p:nvSpPr>
        <p:spPr>
          <a:xfrm>
            <a:off x="311700" y="143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pic>
        <p:nvPicPr>
          <p:cNvPr id="389" name="Google Shape;389;p51"/>
          <p:cNvPicPr preferRelativeResize="0"/>
          <p:nvPr/>
        </p:nvPicPr>
        <p:blipFill rotWithShape="1">
          <a:blip r:embed="rId4">
            <a:alphaModFix/>
          </a:blip>
          <a:srcRect b="0" l="0" r="0" t="1506"/>
          <a:stretch/>
        </p:blipFill>
        <p:spPr>
          <a:xfrm>
            <a:off x="0" y="2688650"/>
            <a:ext cx="4353249" cy="2454850"/>
          </a:xfrm>
          <a:prstGeom prst="rect">
            <a:avLst/>
          </a:prstGeom>
          <a:noFill/>
          <a:ln>
            <a:noFill/>
          </a:ln>
        </p:spPr>
      </p:pic>
      <p:sp>
        <p:nvSpPr>
          <p:cNvPr id="390" name="Google Shape;390;p51"/>
          <p:cNvSpPr txBox="1"/>
          <p:nvPr/>
        </p:nvSpPr>
        <p:spPr>
          <a:xfrm>
            <a:off x="496825" y="720875"/>
            <a:ext cx="81537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rabicPeriod"/>
            </a:pPr>
            <a:r>
              <a:rPr lang="en"/>
              <a:t>结构转换主要围绕，</a:t>
            </a:r>
            <a:br>
              <a:rPr lang="en"/>
            </a:br>
            <a:r>
              <a:rPr lang="en"/>
              <a:t>Tree -&gt; linear             直接前序遍历</a:t>
            </a:r>
            <a:endParaRPr/>
          </a:p>
          <a:p>
            <a:pPr indent="0" lvl="0" marL="457200" rtl="0" algn="l">
              <a:spcBef>
                <a:spcPts val="0"/>
              </a:spcBef>
              <a:spcAft>
                <a:spcPts val="0"/>
              </a:spcAft>
              <a:buNone/>
            </a:pPr>
            <a:r>
              <a:rPr lang="en"/>
              <a:t>linear(array) -&gt; Tree   前序遍历traverse过程中构造</a:t>
            </a:r>
            <a:endParaRPr/>
          </a:p>
          <a:p>
            <a:pPr indent="-317500" lvl="0" marL="457200" rtl="0" algn="l">
              <a:spcBef>
                <a:spcPts val="0"/>
              </a:spcBef>
              <a:spcAft>
                <a:spcPts val="0"/>
              </a:spcAft>
              <a:buSzPts val="1400"/>
              <a:buAutoNum type="arabicPeriod"/>
            </a:pPr>
            <a:r>
              <a:rPr lang="en"/>
              <a:t>本身含有PreOrder的可以不去maintain两个边界，用一个global variable就可以只要你的遍历顺序也是preOrder</a:t>
            </a:r>
            <a:endParaRPr/>
          </a:p>
          <a:p>
            <a:pPr indent="-317500" lvl="0" marL="457200" rtl="0" algn="l">
              <a:spcBef>
                <a:spcPts val="0"/>
              </a:spcBef>
              <a:spcAft>
                <a:spcPts val="0"/>
              </a:spcAft>
              <a:buSzPts val="1400"/>
              <a:buAutoNum type="arabicPeriod"/>
            </a:pPr>
            <a:r>
              <a:rPr lang="en"/>
              <a:t>BST可以根据自身性质把low, high传下去，我们之后会一节ppt专门研究BST这一性质</a:t>
            </a:r>
            <a:endParaRPr/>
          </a:p>
        </p:txBody>
      </p:sp>
      <p:sp>
        <p:nvSpPr>
          <p:cNvPr id="391" name="Google Shape;391;p51"/>
          <p:cNvSpPr txBox="1"/>
          <p:nvPr/>
        </p:nvSpPr>
        <p:spPr>
          <a:xfrm>
            <a:off x="769575" y="2198375"/>
            <a:ext cx="165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序列化类似模板</a:t>
            </a:r>
            <a:endParaRPr/>
          </a:p>
        </p:txBody>
      </p:sp>
      <p:sp>
        <p:nvSpPr>
          <p:cNvPr id="392" name="Google Shape;392;p51"/>
          <p:cNvSpPr txBox="1"/>
          <p:nvPr/>
        </p:nvSpPr>
        <p:spPr>
          <a:xfrm>
            <a:off x="5484450" y="2288450"/>
            <a:ext cx="220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从Array建树类似模板</a:t>
            </a:r>
            <a:endParaRPr/>
          </a:p>
        </p:txBody>
      </p:sp>
      <p:sp>
        <p:nvSpPr>
          <p:cNvPr id="393" name="Google Shape;393;p51"/>
          <p:cNvSpPr txBox="1"/>
          <p:nvPr/>
        </p:nvSpPr>
        <p:spPr>
          <a:xfrm>
            <a:off x="6497550" y="2688650"/>
            <a:ext cx="2474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preOrder 数left Tree size</a:t>
            </a:r>
            <a:endParaRPr/>
          </a:p>
          <a:p>
            <a:pPr indent="0" lvl="0" marL="0" rtl="0" algn="l">
              <a:spcBef>
                <a:spcPts val="0"/>
              </a:spcBef>
              <a:spcAft>
                <a:spcPts val="0"/>
              </a:spcAft>
              <a:buNone/>
            </a:pPr>
            <a:r>
              <a:rPr lang="en"/>
              <a:t>postOrder 数right Tree size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16"/>
          <p:cNvPicPr preferRelativeResize="0"/>
          <p:nvPr/>
        </p:nvPicPr>
        <p:blipFill>
          <a:blip r:embed="rId3">
            <a:alphaModFix/>
          </a:blip>
          <a:stretch>
            <a:fillRect/>
          </a:stretch>
        </p:blipFill>
        <p:spPr>
          <a:xfrm>
            <a:off x="1551028" y="3230325"/>
            <a:ext cx="1688400" cy="1913175"/>
          </a:xfrm>
          <a:prstGeom prst="rect">
            <a:avLst/>
          </a:prstGeom>
          <a:noFill/>
          <a:ln>
            <a:noFill/>
          </a:ln>
        </p:spPr>
      </p:pic>
      <p:sp>
        <p:nvSpPr>
          <p:cNvPr id="82" name="Google Shape;82;p16"/>
          <p:cNvSpPr txBox="1"/>
          <p:nvPr>
            <p:ph type="title"/>
          </p:nvPr>
        </p:nvSpPr>
        <p:spPr>
          <a:xfrm>
            <a:off x="311700" y="201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链表和array比较有什么性质？</a:t>
            </a:r>
            <a:endParaRPr/>
          </a:p>
        </p:txBody>
      </p:sp>
      <p:sp>
        <p:nvSpPr>
          <p:cNvPr id="83" name="Google Shape;83;p16"/>
          <p:cNvSpPr txBox="1"/>
          <p:nvPr/>
        </p:nvSpPr>
        <p:spPr>
          <a:xfrm>
            <a:off x="82575" y="1042375"/>
            <a:ext cx="2889900" cy="2247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rabicPeriod"/>
            </a:pPr>
            <a:r>
              <a:rPr lang="en" sz="1200">
                <a:solidFill>
                  <a:srgbClr val="212529"/>
                </a:solidFill>
                <a:highlight>
                  <a:srgbClr val="FFFFFF"/>
                </a:highlight>
                <a:latin typeface="Roboto"/>
                <a:ea typeface="Roboto"/>
                <a:cs typeface="Roboto"/>
                <a:sym typeface="Roboto"/>
              </a:rPr>
              <a:t>即便是排好序的数组，你用二分查找，时间复杂度也是 O(logn)。所以，正确的表述应该是，数组支持随机访问，根据下标随机访问的时间复杂度为 O(1)</a:t>
            </a:r>
            <a:endParaRPr sz="1200">
              <a:solidFill>
                <a:srgbClr val="212529"/>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12529"/>
              </a:solidFill>
              <a:highlight>
                <a:srgbClr val="FFFFFF"/>
              </a:highlight>
              <a:latin typeface="Roboto"/>
              <a:ea typeface="Roboto"/>
              <a:cs typeface="Roboto"/>
              <a:sym typeface="Roboto"/>
            </a:endParaRPr>
          </a:p>
          <a:p>
            <a:pPr indent="-304800" lvl="0" marL="457200" rtl="0" algn="l">
              <a:spcBef>
                <a:spcPts val="0"/>
              </a:spcBef>
              <a:spcAft>
                <a:spcPts val="0"/>
              </a:spcAft>
              <a:buClr>
                <a:srgbClr val="212529"/>
              </a:buClr>
              <a:buSzPts val="1200"/>
              <a:buFont typeface="Roboto"/>
              <a:buAutoNum type="arabicPeriod"/>
            </a:pPr>
            <a:r>
              <a:rPr lang="en" sz="1200">
                <a:solidFill>
                  <a:srgbClr val="212529"/>
                </a:solidFill>
                <a:highlight>
                  <a:srgbClr val="FFFFFF"/>
                </a:highlight>
                <a:latin typeface="Roboto"/>
                <a:ea typeface="Roboto"/>
                <a:cs typeface="Roboto"/>
                <a:sym typeface="Roboto"/>
              </a:rPr>
              <a:t>如果你的代码对内存的使用非常苛刻，那数组就更适合你。因为链表中的每个结点都需要消耗额外的存储空间去存储一份指向下一个结点的指针</a:t>
            </a:r>
            <a:endParaRPr sz="1200">
              <a:solidFill>
                <a:srgbClr val="212529"/>
              </a:solidFill>
              <a:highlight>
                <a:srgbClr val="FFFFFF"/>
              </a:highlight>
              <a:latin typeface="Roboto"/>
              <a:ea typeface="Roboto"/>
              <a:cs typeface="Roboto"/>
              <a:sym typeface="Roboto"/>
            </a:endParaRPr>
          </a:p>
        </p:txBody>
      </p:sp>
      <p:pic>
        <p:nvPicPr>
          <p:cNvPr id="84" name="Google Shape;84;p16"/>
          <p:cNvPicPr preferRelativeResize="0"/>
          <p:nvPr/>
        </p:nvPicPr>
        <p:blipFill rotWithShape="1">
          <a:blip r:embed="rId4">
            <a:alphaModFix/>
          </a:blip>
          <a:srcRect b="0" l="7842" r="0" t="0"/>
          <a:stretch/>
        </p:blipFill>
        <p:spPr>
          <a:xfrm>
            <a:off x="0" y="3230325"/>
            <a:ext cx="1688400" cy="1913175"/>
          </a:xfrm>
          <a:prstGeom prst="rect">
            <a:avLst/>
          </a:prstGeom>
          <a:noFill/>
          <a:ln>
            <a:noFill/>
          </a:ln>
        </p:spPr>
      </p:pic>
      <p:pic>
        <p:nvPicPr>
          <p:cNvPr id="85" name="Google Shape;85;p16"/>
          <p:cNvPicPr preferRelativeResize="0"/>
          <p:nvPr/>
        </p:nvPicPr>
        <p:blipFill>
          <a:blip r:embed="rId5">
            <a:alphaModFix/>
          </a:blip>
          <a:stretch>
            <a:fillRect/>
          </a:stretch>
        </p:blipFill>
        <p:spPr>
          <a:xfrm>
            <a:off x="3371525" y="774075"/>
            <a:ext cx="5382305" cy="436942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2"/>
          <p:cNvSpPr txBox="1"/>
          <p:nvPr>
            <p:ph type="title"/>
          </p:nvPr>
        </p:nvSpPr>
        <p:spPr>
          <a:xfrm>
            <a:off x="311700" y="228300"/>
            <a:ext cx="8520600" cy="8346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800"/>
              </a:spcAft>
              <a:buClr>
                <a:schemeClr val="dk1"/>
              </a:buClr>
              <a:buSzPts val="990"/>
              <a:buFont typeface="Arial"/>
              <a:buNone/>
            </a:pPr>
            <a:r>
              <a:rPr b="1" lang="en" sz="4850">
                <a:highlight>
                  <a:srgbClr val="FFFFFF"/>
                </a:highlight>
                <a:latin typeface="Microsoft Yahei"/>
                <a:ea typeface="Microsoft Yahei"/>
                <a:cs typeface="Microsoft Yahei"/>
                <a:sym typeface="Microsoft Yahei"/>
              </a:rPr>
              <a:t>什么是二分查找树BST？</a:t>
            </a:r>
            <a:endParaRPr/>
          </a:p>
        </p:txBody>
      </p:sp>
      <p:sp>
        <p:nvSpPr>
          <p:cNvPr id="399" name="Google Shape;399;p52"/>
          <p:cNvSpPr txBox="1"/>
          <p:nvPr>
            <p:ph idx="1" type="body"/>
          </p:nvPr>
        </p:nvSpPr>
        <p:spPr>
          <a:xfrm>
            <a:off x="311700" y="1152475"/>
            <a:ext cx="4311900" cy="34164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SzPts val="605"/>
              <a:buNone/>
            </a:pPr>
            <a:r>
              <a:rPr b="1" lang="en" sz="1190">
                <a:solidFill>
                  <a:srgbClr val="333333"/>
                </a:solidFill>
                <a:highlight>
                  <a:srgbClr val="FFFFFF"/>
                </a:highlight>
                <a:latin typeface="Microsoft Yahei"/>
                <a:ea typeface="Microsoft Yahei"/>
                <a:cs typeface="Microsoft Yahei"/>
                <a:sym typeface="Microsoft Yahei"/>
              </a:rPr>
              <a:t>一、概念及其介绍</a:t>
            </a:r>
            <a:endParaRPr b="1" sz="1190">
              <a:solidFill>
                <a:srgbClr val="333333"/>
              </a:solidFill>
              <a:highlight>
                <a:srgbClr val="FFFFFF"/>
              </a:highlight>
              <a:latin typeface="Microsoft Yahei"/>
              <a:ea typeface="Microsoft Yahei"/>
              <a:cs typeface="Microsoft Yahei"/>
              <a:sym typeface="Microsoft Yahei"/>
            </a:endParaRPr>
          </a:p>
          <a:p>
            <a:pPr indent="0" lvl="0" marL="0" rtl="0" algn="l">
              <a:lnSpc>
                <a:spcPct val="200000"/>
              </a:lnSpc>
              <a:spcBef>
                <a:spcPts val="0"/>
              </a:spcBef>
              <a:spcAft>
                <a:spcPts val="0"/>
              </a:spcAft>
              <a:buSzPts val="605"/>
              <a:buNone/>
            </a:pPr>
            <a:r>
              <a:rPr b="1" lang="en" sz="1190">
                <a:solidFill>
                  <a:srgbClr val="333333"/>
                </a:solidFill>
                <a:highlight>
                  <a:srgbClr val="FFFFFF"/>
                </a:highlight>
                <a:latin typeface="Microsoft Yahei"/>
                <a:ea typeface="Microsoft Yahei"/>
                <a:cs typeface="Microsoft Yahei"/>
                <a:sym typeface="Microsoft Yahei"/>
              </a:rPr>
              <a:t>二分查找树（英语：Binary Search Tree），也称为 二叉查找树 、二叉搜索树 、有序二叉树或排序二叉树。满足以下几个条件：</a:t>
            </a:r>
            <a:endParaRPr b="1" sz="1190">
              <a:solidFill>
                <a:srgbClr val="333333"/>
              </a:solidFill>
              <a:highlight>
                <a:srgbClr val="FFFFFF"/>
              </a:highlight>
              <a:latin typeface="Microsoft Yahei"/>
              <a:ea typeface="Microsoft Yahei"/>
              <a:cs typeface="Microsoft Yahei"/>
              <a:sym typeface="Microsoft Yahei"/>
            </a:endParaRPr>
          </a:p>
          <a:p>
            <a:pPr indent="0" lvl="0" marL="0" rtl="0" algn="l">
              <a:lnSpc>
                <a:spcPct val="200000"/>
              </a:lnSpc>
              <a:spcBef>
                <a:spcPts val="0"/>
              </a:spcBef>
              <a:spcAft>
                <a:spcPts val="0"/>
              </a:spcAft>
              <a:buSzPts val="605"/>
              <a:buNone/>
            </a:pPr>
            <a:r>
              <a:rPr b="1" lang="en" sz="1190">
                <a:solidFill>
                  <a:srgbClr val="333333"/>
                </a:solidFill>
                <a:highlight>
                  <a:srgbClr val="FFFFFF"/>
                </a:highlight>
                <a:latin typeface="Microsoft Yahei"/>
                <a:ea typeface="Microsoft Yahei"/>
                <a:cs typeface="Microsoft Yahei"/>
                <a:sym typeface="Microsoft Yahei"/>
              </a:rPr>
              <a:t>若它的左子树不为空，左子树上所有节点的值都小于它的根节点。</a:t>
            </a:r>
            <a:endParaRPr b="1" sz="1190">
              <a:solidFill>
                <a:srgbClr val="333333"/>
              </a:solidFill>
              <a:highlight>
                <a:srgbClr val="FFFFFF"/>
              </a:highlight>
              <a:latin typeface="Microsoft Yahei"/>
              <a:ea typeface="Microsoft Yahei"/>
              <a:cs typeface="Microsoft Yahei"/>
              <a:sym typeface="Microsoft Yahei"/>
            </a:endParaRPr>
          </a:p>
          <a:p>
            <a:pPr indent="0" lvl="0" marL="0" rtl="0" algn="l">
              <a:lnSpc>
                <a:spcPct val="200000"/>
              </a:lnSpc>
              <a:spcBef>
                <a:spcPts val="0"/>
              </a:spcBef>
              <a:spcAft>
                <a:spcPts val="0"/>
              </a:spcAft>
              <a:buSzPts val="605"/>
              <a:buNone/>
            </a:pPr>
            <a:r>
              <a:rPr b="1" lang="en" sz="1190">
                <a:solidFill>
                  <a:srgbClr val="333333"/>
                </a:solidFill>
                <a:highlight>
                  <a:srgbClr val="FFFFFF"/>
                </a:highlight>
                <a:latin typeface="Microsoft Yahei"/>
                <a:ea typeface="Microsoft Yahei"/>
                <a:cs typeface="Microsoft Yahei"/>
                <a:sym typeface="Microsoft Yahei"/>
              </a:rPr>
              <a:t>若它的右子树不为空，右子树上所有的节点的值都大于它的根节点。</a:t>
            </a:r>
            <a:endParaRPr b="1" sz="1190">
              <a:solidFill>
                <a:srgbClr val="333333"/>
              </a:solidFill>
              <a:highlight>
                <a:srgbClr val="FFFFFF"/>
              </a:highlight>
              <a:latin typeface="Microsoft Yahei"/>
              <a:ea typeface="Microsoft Yahei"/>
              <a:cs typeface="Microsoft Yahei"/>
              <a:sym typeface="Microsoft Yahei"/>
            </a:endParaRPr>
          </a:p>
          <a:p>
            <a:pPr indent="0" lvl="0" marL="0" rtl="0" algn="l">
              <a:lnSpc>
                <a:spcPct val="200000"/>
              </a:lnSpc>
              <a:spcBef>
                <a:spcPts val="0"/>
              </a:spcBef>
              <a:spcAft>
                <a:spcPts val="0"/>
              </a:spcAft>
              <a:buSzPts val="605"/>
              <a:buNone/>
            </a:pPr>
            <a:r>
              <a:rPr b="1" lang="en" sz="1190">
                <a:solidFill>
                  <a:srgbClr val="333333"/>
                </a:solidFill>
                <a:highlight>
                  <a:srgbClr val="FFFFFF"/>
                </a:highlight>
                <a:latin typeface="Microsoft Yahei"/>
                <a:ea typeface="Microsoft Yahei"/>
                <a:cs typeface="Microsoft Yahei"/>
                <a:sym typeface="Microsoft Yahei"/>
              </a:rPr>
              <a:t>它的左、右子树也都是二分查找树。</a:t>
            </a:r>
            <a:endParaRPr b="1" sz="1190">
              <a:solidFill>
                <a:srgbClr val="333333"/>
              </a:solidFill>
              <a:highlight>
                <a:srgbClr val="FFFFFF"/>
              </a:highlight>
              <a:latin typeface="Microsoft Yahei"/>
              <a:ea typeface="Microsoft Yahei"/>
              <a:cs typeface="Microsoft Yahei"/>
              <a:sym typeface="Microsoft Yahei"/>
            </a:endParaRPr>
          </a:p>
          <a:p>
            <a:pPr indent="0" lvl="0" marL="0" rtl="0" algn="l">
              <a:lnSpc>
                <a:spcPct val="200000"/>
              </a:lnSpc>
              <a:spcBef>
                <a:spcPts val="0"/>
              </a:spcBef>
              <a:spcAft>
                <a:spcPts val="0"/>
              </a:spcAft>
              <a:buSzPts val="605"/>
              <a:buNone/>
            </a:pPr>
            <a:r>
              <a:t/>
            </a:r>
            <a:endParaRPr b="1" sz="1190">
              <a:solidFill>
                <a:srgbClr val="333333"/>
              </a:solidFill>
              <a:highlight>
                <a:srgbClr val="FFFFFF"/>
              </a:highlight>
              <a:latin typeface="Microsoft Yahei"/>
              <a:ea typeface="Microsoft Yahei"/>
              <a:cs typeface="Microsoft Yahei"/>
              <a:sym typeface="Microsoft Yahei"/>
            </a:endParaRPr>
          </a:p>
          <a:p>
            <a:pPr indent="0" lvl="0" marL="0" rtl="0" algn="l">
              <a:lnSpc>
                <a:spcPct val="200000"/>
              </a:lnSpc>
              <a:spcBef>
                <a:spcPts val="0"/>
              </a:spcBef>
              <a:spcAft>
                <a:spcPts val="0"/>
              </a:spcAft>
              <a:buClr>
                <a:schemeClr val="dk1"/>
              </a:buClr>
              <a:buSzPts val="605"/>
              <a:buFont typeface="Arial"/>
              <a:buNone/>
            </a:pPr>
            <a:r>
              <a:t/>
            </a:r>
            <a:endParaRPr b="1" sz="1190">
              <a:solidFill>
                <a:srgbClr val="333333"/>
              </a:solidFill>
              <a:highlight>
                <a:srgbClr val="FFFFFF"/>
              </a:highlight>
              <a:latin typeface="Microsoft Yahei"/>
              <a:ea typeface="Microsoft Yahei"/>
              <a:cs typeface="Microsoft Yahei"/>
              <a:sym typeface="Microsoft Yahei"/>
            </a:endParaRPr>
          </a:p>
          <a:p>
            <a:pPr indent="0" lvl="0" marL="0" rtl="0" algn="l">
              <a:spcBef>
                <a:spcPts val="0"/>
              </a:spcBef>
              <a:spcAft>
                <a:spcPts val="1200"/>
              </a:spcAft>
              <a:buSzPts val="605"/>
              <a:buNone/>
            </a:pPr>
            <a:r>
              <a:t/>
            </a:r>
            <a:endParaRPr sz="1190"/>
          </a:p>
        </p:txBody>
      </p:sp>
      <p:pic>
        <p:nvPicPr>
          <p:cNvPr id="400" name="Google Shape;400;p52"/>
          <p:cNvPicPr preferRelativeResize="0"/>
          <p:nvPr/>
        </p:nvPicPr>
        <p:blipFill>
          <a:blip r:embed="rId3">
            <a:alphaModFix/>
          </a:blip>
          <a:stretch>
            <a:fillRect/>
          </a:stretch>
        </p:blipFill>
        <p:spPr>
          <a:xfrm>
            <a:off x="4623600" y="1919625"/>
            <a:ext cx="4469275" cy="27801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3"/>
          <p:cNvSpPr txBox="1"/>
          <p:nvPr>
            <p:ph type="title"/>
          </p:nvPr>
        </p:nvSpPr>
        <p:spPr>
          <a:xfrm>
            <a:off x="1524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BST有什么性质？</a:t>
            </a:r>
            <a:endParaRPr/>
          </a:p>
        </p:txBody>
      </p:sp>
      <p:pic>
        <p:nvPicPr>
          <p:cNvPr id="406" name="Google Shape;406;p53"/>
          <p:cNvPicPr preferRelativeResize="0"/>
          <p:nvPr/>
        </p:nvPicPr>
        <p:blipFill>
          <a:blip r:embed="rId3">
            <a:alphaModFix/>
          </a:blip>
          <a:stretch>
            <a:fillRect/>
          </a:stretch>
        </p:blipFill>
        <p:spPr>
          <a:xfrm>
            <a:off x="1112200" y="2513850"/>
            <a:ext cx="6132800" cy="2629650"/>
          </a:xfrm>
          <a:prstGeom prst="rect">
            <a:avLst/>
          </a:prstGeom>
          <a:noFill/>
          <a:ln>
            <a:noFill/>
          </a:ln>
        </p:spPr>
      </p:pic>
      <p:pic>
        <p:nvPicPr>
          <p:cNvPr id="407" name="Google Shape;407;p53"/>
          <p:cNvPicPr preferRelativeResize="0"/>
          <p:nvPr/>
        </p:nvPicPr>
        <p:blipFill rotWithShape="1">
          <a:blip r:embed="rId4">
            <a:alphaModFix/>
          </a:blip>
          <a:srcRect b="0" l="0" r="0" t="5793"/>
          <a:stretch/>
        </p:blipFill>
        <p:spPr>
          <a:xfrm>
            <a:off x="59313" y="572700"/>
            <a:ext cx="9025374" cy="17245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如何构造BST?  search</a:t>
            </a:r>
            <a:endParaRPr/>
          </a:p>
        </p:txBody>
      </p:sp>
      <p:pic>
        <p:nvPicPr>
          <p:cNvPr id="413" name="Google Shape;413;p54"/>
          <p:cNvPicPr preferRelativeResize="0"/>
          <p:nvPr/>
        </p:nvPicPr>
        <p:blipFill>
          <a:blip r:embed="rId3">
            <a:alphaModFix/>
          </a:blip>
          <a:stretch>
            <a:fillRect/>
          </a:stretch>
        </p:blipFill>
        <p:spPr>
          <a:xfrm>
            <a:off x="131750" y="1322525"/>
            <a:ext cx="3373977" cy="1856200"/>
          </a:xfrm>
          <a:prstGeom prst="rect">
            <a:avLst/>
          </a:prstGeom>
          <a:noFill/>
          <a:ln>
            <a:noFill/>
          </a:ln>
        </p:spPr>
      </p:pic>
      <p:sp>
        <p:nvSpPr>
          <p:cNvPr id="414" name="Google Shape;414;p54"/>
          <p:cNvSpPr txBox="1"/>
          <p:nvPr/>
        </p:nvSpPr>
        <p:spPr>
          <a:xfrm>
            <a:off x="175450" y="3539950"/>
            <a:ext cx="252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简单的查找logn的时间复杂度</a:t>
            </a:r>
            <a:endParaRPr/>
          </a:p>
        </p:txBody>
      </p:sp>
      <p:pic>
        <p:nvPicPr>
          <p:cNvPr id="415" name="Google Shape;415;p54"/>
          <p:cNvPicPr preferRelativeResize="0"/>
          <p:nvPr/>
        </p:nvPicPr>
        <p:blipFill>
          <a:blip r:embed="rId4">
            <a:alphaModFix/>
          </a:blip>
          <a:stretch>
            <a:fillRect/>
          </a:stretch>
        </p:blipFill>
        <p:spPr>
          <a:xfrm>
            <a:off x="3658127" y="1170125"/>
            <a:ext cx="5300930" cy="38209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如何构造BST?  insert</a:t>
            </a:r>
            <a:endParaRPr/>
          </a:p>
        </p:txBody>
      </p:sp>
      <p:pic>
        <p:nvPicPr>
          <p:cNvPr id="421" name="Google Shape;421;p55"/>
          <p:cNvPicPr preferRelativeResize="0"/>
          <p:nvPr/>
        </p:nvPicPr>
        <p:blipFill>
          <a:blip r:embed="rId3">
            <a:alphaModFix/>
          </a:blip>
          <a:stretch>
            <a:fillRect/>
          </a:stretch>
        </p:blipFill>
        <p:spPr>
          <a:xfrm>
            <a:off x="0" y="1221157"/>
            <a:ext cx="4724402" cy="1496292"/>
          </a:xfrm>
          <a:prstGeom prst="rect">
            <a:avLst/>
          </a:prstGeom>
          <a:noFill/>
          <a:ln>
            <a:noFill/>
          </a:ln>
        </p:spPr>
      </p:pic>
      <p:pic>
        <p:nvPicPr>
          <p:cNvPr id="422" name="Google Shape;422;p55"/>
          <p:cNvPicPr preferRelativeResize="0"/>
          <p:nvPr/>
        </p:nvPicPr>
        <p:blipFill>
          <a:blip r:embed="rId4">
            <a:alphaModFix/>
          </a:blip>
          <a:stretch>
            <a:fillRect/>
          </a:stretch>
        </p:blipFill>
        <p:spPr>
          <a:xfrm>
            <a:off x="80150" y="2797625"/>
            <a:ext cx="3924225" cy="2303775"/>
          </a:xfrm>
          <a:prstGeom prst="rect">
            <a:avLst/>
          </a:prstGeom>
          <a:noFill/>
          <a:ln>
            <a:noFill/>
          </a:ln>
        </p:spPr>
      </p:pic>
      <p:pic>
        <p:nvPicPr>
          <p:cNvPr id="423" name="Google Shape;423;p55"/>
          <p:cNvPicPr preferRelativeResize="0"/>
          <p:nvPr/>
        </p:nvPicPr>
        <p:blipFill>
          <a:blip r:embed="rId5">
            <a:alphaModFix/>
          </a:blip>
          <a:stretch>
            <a:fillRect/>
          </a:stretch>
        </p:blipFill>
        <p:spPr>
          <a:xfrm>
            <a:off x="4724400" y="1150375"/>
            <a:ext cx="4419600" cy="329119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如何构造BST?  delete</a:t>
            </a:r>
            <a:endParaRPr/>
          </a:p>
        </p:txBody>
      </p:sp>
      <p:pic>
        <p:nvPicPr>
          <p:cNvPr id="429" name="Google Shape;429;p56"/>
          <p:cNvPicPr preferRelativeResize="0"/>
          <p:nvPr/>
        </p:nvPicPr>
        <p:blipFill>
          <a:blip r:embed="rId3">
            <a:alphaModFix/>
          </a:blip>
          <a:stretch>
            <a:fillRect/>
          </a:stretch>
        </p:blipFill>
        <p:spPr>
          <a:xfrm>
            <a:off x="-12" y="1017725"/>
            <a:ext cx="6173226" cy="1771225"/>
          </a:xfrm>
          <a:prstGeom prst="rect">
            <a:avLst/>
          </a:prstGeom>
          <a:noFill/>
          <a:ln>
            <a:noFill/>
          </a:ln>
        </p:spPr>
      </p:pic>
      <p:pic>
        <p:nvPicPr>
          <p:cNvPr id="430" name="Google Shape;430;p56"/>
          <p:cNvPicPr preferRelativeResize="0"/>
          <p:nvPr/>
        </p:nvPicPr>
        <p:blipFill>
          <a:blip r:embed="rId4">
            <a:alphaModFix/>
          </a:blip>
          <a:stretch>
            <a:fillRect/>
          </a:stretch>
        </p:blipFill>
        <p:spPr>
          <a:xfrm>
            <a:off x="1577336" y="1968825"/>
            <a:ext cx="3018551" cy="3174675"/>
          </a:xfrm>
          <a:prstGeom prst="rect">
            <a:avLst/>
          </a:prstGeom>
          <a:noFill/>
          <a:ln>
            <a:noFill/>
          </a:ln>
        </p:spPr>
      </p:pic>
      <p:sp>
        <p:nvSpPr>
          <p:cNvPr id="431" name="Google Shape;431;p56"/>
          <p:cNvSpPr txBox="1"/>
          <p:nvPr/>
        </p:nvSpPr>
        <p:spPr>
          <a:xfrm>
            <a:off x="113525" y="2992950"/>
            <a:ext cx="1558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叶子节点和单孩子节点都还很好去处理</a:t>
            </a:r>
            <a:endParaRPr/>
          </a:p>
        </p:txBody>
      </p:sp>
      <p:pic>
        <p:nvPicPr>
          <p:cNvPr id="432" name="Google Shape;432;p56"/>
          <p:cNvPicPr preferRelativeResize="0"/>
          <p:nvPr/>
        </p:nvPicPr>
        <p:blipFill>
          <a:blip r:embed="rId5">
            <a:alphaModFix/>
          </a:blip>
          <a:stretch>
            <a:fillRect/>
          </a:stretch>
        </p:blipFill>
        <p:spPr>
          <a:xfrm>
            <a:off x="4710349" y="1686151"/>
            <a:ext cx="4237549" cy="1914349"/>
          </a:xfrm>
          <a:prstGeom prst="rect">
            <a:avLst/>
          </a:prstGeom>
          <a:noFill/>
          <a:ln>
            <a:noFill/>
          </a:ln>
        </p:spPr>
      </p:pic>
      <p:pic>
        <p:nvPicPr>
          <p:cNvPr id="433" name="Google Shape;433;p56"/>
          <p:cNvPicPr preferRelativeResize="0"/>
          <p:nvPr/>
        </p:nvPicPr>
        <p:blipFill>
          <a:blip r:embed="rId6">
            <a:alphaModFix/>
          </a:blip>
          <a:stretch>
            <a:fillRect/>
          </a:stretch>
        </p:blipFill>
        <p:spPr>
          <a:xfrm>
            <a:off x="6955279" y="3372275"/>
            <a:ext cx="1992632" cy="1771226"/>
          </a:xfrm>
          <a:prstGeom prst="rect">
            <a:avLst/>
          </a:prstGeom>
          <a:noFill/>
          <a:ln>
            <a:noFill/>
          </a:ln>
        </p:spPr>
      </p:pic>
      <p:sp>
        <p:nvSpPr>
          <p:cNvPr id="434" name="Google Shape;434;p56"/>
          <p:cNvSpPr txBox="1"/>
          <p:nvPr/>
        </p:nvSpPr>
        <p:spPr>
          <a:xfrm>
            <a:off x="4572000" y="3859875"/>
            <a:ext cx="2146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因为bst inorder顺序遍历，回忆一下linkedlist如何删除当前节点。我们只需要把后继替换过来</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pic>
        <p:nvPicPr>
          <p:cNvPr id="439" name="Google Shape;439;p57"/>
          <p:cNvPicPr preferRelativeResize="0"/>
          <p:nvPr/>
        </p:nvPicPr>
        <p:blipFill>
          <a:blip r:embed="rId3">
            <a:alphaModFix/>
          </a:blip>
          <a:stretch>
            <a:fillRect/>
          </a:stretch>
        </p:blipFill>
        <p:spPr>
          <a:xfrm>
            <a:off x="0" y="0"/>
            <a:ext cx="3420284" cy="5143500"/>
          </a:xfrm>
          <a:prstGeom prst="rect">
            <a:avLst/>
          </a:prstGeom>
          <a:noFill/>
          <a:ln>
            <a:noFill/>
          </a:ln>
        </p:spPr>
      </p:pic>
      <p:pic>
        <p:nvPicPr>
          <p:cNvPr id="440" name="Google Shape;440;p57"/>
          <p:cNvPicPr preferRelativeResize="0"/>
          <p:nvPr/>
        </p:nvPicPr>
        <p:blipFill>
          <a:blip r:embed="rId4">
            <a:alphaModFix/>
          </a:blip>
          <a:stretch>
            <a:fillRect/>
          </a:stretch>
        </p:blipFill>
        <p:spPr>
          <a:xfrm>
            <a:off x="5065379" y="0"/>
            <a:ext cx="4078620" cy="5143499"/>
          </a:xfrm>
          <a:prstGeom prst="rect">
            <a:avLst/>
          </a:prstGeom>
          <a:noFill/>
          <a:ln>
            <a:noFill/>
          </a:ln>
        </p:spPr>
      </p:pic>
      <p:pic>
        <p:nvPicPr>
          <p:cNvPr id="441" name="Google Shape;441;p57"/>
          <p:cNvPicPr preferRelativeResize="0"/>
          <p:nvPr/>
        </p:nvPicPr>
        <p:blipFill>
          <a:blip r:embed="rId5">
            <a:alphaModFix/>
          </a:blip>
          <a:stretch>
            <a:fillRect/>
          </a:stretch>
        </p:blipFill>
        <p:spPr>
          <a:xfrm>
            <a:off x="2205350" y="3482875"/>
            <a:ext cx="2809976" cy="16137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pic>
        <p:nvPicPr>
          <p:cNvPr id="446" name="Google Shape;446;p58"/>
          <p:cNvPicPr preferRelativeResize="0"/>
          <p:nvPr/>
        </p:nvPicPr>
        <p:blipFill rotWithShape="1">
          <a:blip r:embed="rId3">
            <a:alphaModFix/>
          </a:blip>
          <a:srcRect b="58160" l="0" r="0" t="0"/>
          <a:stretch/>
        </p:blipFill>
        <p:spPr>
          <a:xfrm>
            <a:off x="0" y="0"/>
            <a:ext cx="4014700" cy="1434551"/>
          </a:xfrm>
          <a:prstGeom prst="rect">
            <a:avLst/>
          </a:prstGeom>
          <a:noFill/>
          <a:ln>
            <a:noFill/>
          </a:ln>
        </p:spPr>
      </p:pic>
      <p:pic>
        <p:nvPicPr>
          <p:cNvPr id="447" name="Google Shape;447;p58"/>
          <p:cNvPicPr preferRelativeResize="0"/>
          <p:nvPr/>
        </p:nvPicPr>
        <p:blipFill>
          <a:blip r:embed="rId4">
            <a:alphaModFix/>
          </a:blip>
          <a:stretch>
            <a:fillRect/>
          </a:stretch>
        </p:blipFill>
        <p:spPr>
          <a:xfrm>
            <a:off x="0" y="2941250"/>
            <a:ext cx="3568696" cy="2202249"/>
          </a:xfrm>
          <a:prstGeom prst="rect">
            <a:avLst/>
          </a:prstGeom>
          <a:noFill/>
          <a:ln>
            <a:noFill/>
          </a:ln>
        </p:spPr>
      </p:pic>
      <p:pic>
        <p:nvPicPr>
          <p:cNvPr id="448" name="Google Shape;448;p58"/>
          <p:cNvPicPr preferRelativeResize="0"/>
          <p:nvPr/>
        </p:nvPicPr>
        <p:blipFill rotWithShape="1">
          <a:blip r:embed="rId3">
            <a:alphaModFix/>
          </a:blip>
          <a:srcRect b="0" l="0" r="0" t="56057"/>
          <a:stretch/>
        </p:blipFill>
        <p:spPr>
          <a:xfrm>
            <a:off x="0" y="1434550"/>
            <a:ext cx="4014700" cy="1506699"/>
          </a:xfrm>
          <a:prstGeom prst="rect">
            <a:avLst/>
          </a:prstGeom>
          <a:noFill/>
          <a:ln>
            <a:noFill/>
          </a:ln>
        </p:spPr>
      </p:pic>
      <p:pic>
        <p:nvPicPr>
          <p:cNvPr id="449" name="Google Shape;449;p58"/>
          <p:cNvPicPr preferRelativeResize="0"/>
          <p:nvPr/>
        </p:nvPicPr>
        <p:blipFill>
          <a:blip r:embed="rId5">
            <a:alphaModFix/>
          </a:blip>
          <a:stretch>
            <a:fillRect/>
          </a:stretch>
        </p:blipFill>
        <p:spPr>
          <a:xfrm>
            <a:off x="4662250" y="2857500"/>
            <a:ext cx="4481749" cy="2286000"/>
          </a:xfrm>
          <a:prstGeom prst="rect">
            <a:avLst/>
          </a:prstGeom>
          <a:noFill/>
          <a:ln>
            <a:noFill/>
          </a:ln>
        </p:spPr>
      </p:pic>
      <p:pic>
        <p:nvPicPr>
          <p:cNvPr id="450" name="Google Shape;450;p58"/>
          <p:cNvPicPr preferRelativeResize="0"/>
          <p:nvPr/>
        </p:nvPicPr>
        <p:blipFill>
          <a:blip r:embed="rId6">
            <a:alphaModFix/>
          </a:blip>
          <a:stretch>
            <a:fillRect/>
          </a:stretch>
        </p:blipFill>
        <p:spPr>
          <a:xfrm>
            <a:off x="4014700" y="0"/>
            <a:ext cx="5129300" cy="1592697"/>
          </a:xfrm>
          <a:prstGeom prst="rect">
            <a:avLst/>
          </a:prstGeom>
          <a:noFill/>
          <a:ln>
            <a:noFill/>
          </a:ln>
        </p:spPr>
      </p:pic>
      <p:sp>
        <p:nvSpPr>
          <p:cNvPr id="451" name="Google Shape;451;p58"/>
          <p:cNvSpPr txBox="1"/>
          <p:nvPr/>
        </p:nvSpPr>
        <p:spPr>
          <a:xfrm>
            <a:off x="1904100" y="1714500"/>
            <a:ext cx="394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三种做法，inorder两种，或者直接传入边界</a:t>
            </a:r>
            <a:endParaRPr/>
          </a:p>
        </p:txBody>
      </p:sp>
      <p:pic>
        <p:nvPicPr>
          <p:cNvPr id="452" name="Google Shape;452;p58"/>
          <p:cNvPicPr preferRelativeResize="0"/>
          <p:nvPr/>
        </p:nvPicPr>
        <p:blipFill>
          <a:blip r:embed="rId7">
            <a:alphaModFix/>
          </a:blip>
          <a:stretch>
            <a:fillRect/>
          </a:stretch>
        </p:blipFill>
        <p:spPr>
          <a:xfrm>
            <a:off x="5452575" y="1385311"/>
            <a:ext cx="3297300" cy="13817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pic>
        <p:nvPicPr>
          <p:cNvPr id="457" name="Google Shape;457;p59"/>
          <p:cNvPicPr preferRelativeResize="0"/>
          <p:nvPr/>
        </p:nvPicPr>
        <p:blipFill>
          <a:blip r:embed="rId3">
            <a:alphaModFix/>
          </a:blip>
          <a:stretch>
            <a:fillRect/>
          </a:stretch>
        </p:blipFill>
        <p:spPr>
          <a:xfrm>
            <a:off x="0" y="0"/>
            <a:ext cx="3973400" cy="3198099"/>
          </a:xfrm>
          <a:prstGeom prst="rect">
            <a:avLst/>
          </a:prstGeom>
          <a:noFill/>
          <a:ln>
            <a:noFill/>
          </a:ln>
        </p:spPr>
      </p:pic>
      <p:pic>
        <p:nvPicPr>
          <p:cNvPr id="458" name="Google Shape;458;p59"/>
          <p:cNvPicPr preferRelativeResize="0"/>
          <p:nvPr/>
        </p:nvPicPr>
        <p:blipFill>
          <a:blip r:embed="rId4">
            <a:alphaModFix/>
          </a:blip>
          <a:stretch>
            <a:fillRect/>
          </a:stretch>
        </p:blipFill>
        <p:spPr>
          <a:xfrm>
            <a:off x="0" y="3057775"/>
            <a:ext cx="2776225" cy="2085725"/>
          </a:xfrm>
          <a:prstGeom prst="rect">
            <a:avLst/>
          </a:prstGeom>
          <a:noFill/>
          <a:ln>
            <a:noFill/>
          </a:ln>
        </p:spPr>
      </p:pic>
      <p:pic>
        <p:nvPicPr>
          <p:cNvPr id="459" name="Google Shape;459;p59"/>
          <p:cNvPicPr preferRelativeResize="0"/>
          <p:nvPr/>
        </p:nvPicPr>
        <p:blipFill>
          <a:blip r:embed="rId5">
            <a:alphaModFix/>
          </a:blip>
          <a:stretch>
            <a:fillRect/>
          </a:stretch>
        </p:blipFill>
        <p:spPr>
          <a:xfrm>
            <a:off x="5007600" y="1709125"/>
            <a:ext cx="4136392" cy="3434375"/>
          </a:xfrm>
          <a:prstGeom prst="rect">
            <a:avLst/>
          </a:prstGeom>
          <a:noFill/>
          <a:ln>
            <a:noFill/>
          </a:ln>
        </p:spPr>
      </p:pic>
      <p:pic>
        <p:nvPicPr>
          <p:cNvPr id="460" name="Google Shape;460;p59"/>
          <p:cNvPicPr preferRelativeResize="0"/>
          <p:nvPr/>
        </p:nvPicPr>
        <p:blipFill rotWithShape="1">
          <a:blip r:embed="rId6">
            <a:alphaModFix/>
          </a:blip>
          <a:srcRect b="0" l="0" r="0" t="29037"/>
          <a:stretch/>
        </p:blipFill>
        <p:spPr>
          <a:xfrm>
            <a:off x="5007600" y="0"/>
            <a:ext cx="2974725" cy="16209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pic>
        <p:nvPicPr>
          <p:cNvPr id="466" name="Google Shape;466;p60"/>
          <p:cNvPicPr preferRelativeResize="0"/>
          <p:nvPr/>
        </p:nvPicPr>
        <p:blipFill>
          <a:blip r:embed="rId3">
            <a:alphaModFix/>
          </a:blip>
          <a:stretch>
            <a:fillRect/>
          </a:stretch>
        </p:blipFill>
        <p:spPr>
          <a:xfrm>
            <a:off x="0" y="2857500"/>
            <a:ext cx="4481749" cy="2286000"/>
          </a:xfrm>
          <a:prstGeom prst="rect">
            <a:avLst/>
          </a:prstGeom>
          <a:noFill/>
          <a:ln>
            <a:noFill/>
          </a:ln>
        </p:spPr>
      </p:pic>
      <p:sp>
        <p:nvSpPr>
          <p:cNvPr id="467" name="Google Shape;467;p60"/>
          <p:cNvSpPr txBox="1"/>
          <p:nvPr/>
        </p:nvSpPr>
        <p:spPr>
          <a:xfrm>
            <a:off x="413850" y="1024750"/>
            <a:ext cx="8148900" cy="14775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SzPts val="2100"/>
              <a:buAutoNum type="arabicPeriod"/>
            </a:pPr>
            <a:r>
              <a:rPr lang="en" sz="2100"/>
              <a:t>熟练使用inorder遍历的recursive或者iterative模板</a:t>
            </a:r>
            <a:endParaRPr sz="2100"/>
          </a:p>
          <a:p>
            <a:pPr indent="-361950" lvl="0" marL="457200" rtl="0" algn="l">
              <a:spcBef>
                <a:spcPts val="0"/>
              </a:spcBef>
              <a:spcAft>
                <a:spcPts val="0"/>
              </a:spcAft>
              <a:buSzPts val="2100"/>
              <a:buAutoNum type="arabicPeriod"/>
            </a:pPr>
            <a:r>
              <a:rPr lang="en" sz="2100"/>
              <a:t>添加删除注意，zillow考察过3叉树的delete node在OA</a:t>
            </a:r>
            <a:endParaRPr sz="2100"/>
          </a:p>
          <a:p>
            <a:pPr indent="-361950" lvl="0" marL="457200" rtl="0" algn="l">
              <a:spcBef>
                <a:spcPts val="0"/>
              </a:spcBef>
              <a:spcAft>
                <a:spcPts val="0"/>
              </a:spcAft>
              <a:buSzPts val="2100"/>
              <a:buAutoNum type="arabicPeriod"/>
            </a:pPr>
            <a:r>
              <a:rPr lang="en" sz="2100"/>
              <a:t>时间复杂度一般和O(logn)挂钩</a:t>
            </a:r>
            <a:endParaRPr sz="2100"/>
          </a:p>
          <a:p>
            <a:pPr indent="-361950" lvl="0" marL="457200" rtl="0" algn="l">
              <a:spcBef>
                <a:spcPts val="0"/>
              </a:spcBef>
              <a:spcAft>
                <a:spcPts val="0"/>
              </a:spcAft>
              <a:buSzPts val="2100"/>
              <a:buAutoNum type="arabicPeriod"/>
            </a:pPr>
            <a:r>
              <a:rPr lang="en" sz="2100"/>
              <a:t>iterator就是按顺序用iterative写法去遍历，记得default method</a:t>
            </a:r>
            <a:endParaRPr sz="2100"/>
          </a:p>
        </p:txBody>
      </p:sp>
      <p:pic>
        <p:nvPicPr>
          <p:cNvPr id="468" name="Google Shape;468;p60"/>
          <p:cNvPicPr preferRelativeResize="0"/>
          <p:nvPr/>
        </p:nvPicPr>
        <p:blipFill>
          <a:blip r:embed="rId4">
            <a:alphaModFix/>
          </a:blip>
          <a:stretch>
            <a:fillRect/>
          </a:stretch>
        </p:blipFill>
        <p:spPr>
          <a:xfrm>
            <a:off x="4614450" y="2952813"/>
            <a:ext cx="4481748" cy="194293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pic>
        <p:nvPicPr>
          <p:cNvPr id="473" name="Google Shape;473;p61"/>
          <p:cNvPicPr preferRelativeResize="0"/>
          <p:nvPr/>
        </p:nvPicPr>
        <p:blipFill>
          <a:blip r:embed="rId3">
            <a:alphaModFix/>
          </a:blip>
          <a:stretch>
            <a:fillRect/>
          </a:stretch>
        </p:blipFill>
        <p:spPr>
          <a:xfrm>
            <a:off x="152400" y="152400"/>
            <a:ext cx="8839200" cy="2534316"/>
          </a:xfrm>
          <a:prstGeom prst="rect">
            <a:avLst/>
          </a:prstGeom>
          <a:noFill/>
          <a:ln>
            <a:noFill/>
          </a:ln>
        </p:spPr>
      </p:pic>
      <p:pic>
        <p:nvPicPr>
          <p:cNvPr id="474" name="Google Shape;474;p61"/>
          <p:cNvPicPr preferRelativeResize="0"/>
          <p:nvPr/>
        </p:nvPicPr>
        <p:blipFill>
          <a:blip r:embed="rId4">
            <a:alphaModFix/>
          </a:blip>
          <a:stretch>
            <a:fillRect/>
          </a:stretch>
        </p:blipFill>
        <p:spPr>
          <a:xfrm>
            <a:off x="2765850" y="2686716"/>
            <a:ext cx="3108052" cy="215198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7"/>
          <p:cNvPicPr preferRelativeResize="0"/>
          <p:nvPr/>
        </p:nvPicPr>
        <p:blipFill rotWithShape="1">
          <a:blip r:embed="rId3">
            <a:alphaModFix/>
          </a:blip>
          <a:srcRect b="0" l="0" r="37531" t="0"/>
          <a:stretch/>
        </p:blipFill>
        <p:spPr>
          <a:xfrm>
            <a:off x="1932925" y="0"/>
            <a:ext cx="4827001" cy="5143501"/>
          </a:xfrm>
          <a:prstGeom prst="rect">
            <a:avLst/>
          </a:prstGeom>
          <a:noFill/>
          <a:ln>
            <a:noFill/>
          </a:ln>
        </p:spPr>
      </p:pic>
      <p:sp>
        <p:nvSpPr>
          <p:cNvPr id="91" name="Google Shape;91;p17"/>
          <p:cNvSpPr txBox="1"/>
          <p:nvPr/>
        </p:nvSpPr>
        <p:spPr>
          <a:xfrm>
            <a:off x="4675225" y="185800"/>
            <a:ext cx="287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链表考什么？</a:t>
            </a:r>
            <a:endParaRPr b="1" sz="2000"/>
          </a:p>
        </p:txBody>
      </p:sp>
      <p:sp>
        <p:nvSpPr>
          <p:cNvPr id="92" name="Google Shape;92;p17"/>
          <p:cNvSpPr txBox="1"/>
          <p:nvPr/>
        </p:nvSpPr>
        <p:spPr>
          <a:xfrm>
            <a:off x="5738225" y="1135275"/>
            <a:ext cx="19917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0000"/>
                </a:solidFill>
              </a:rPr>
              <a:t>合并链表2个</a:t>
            </a:r>
            <a:endParaRPr sz="1800">
              <a:solidFill>
                <a:srgbClr val="FF0000"/>
              </a:solidFill>
            </a:endParaRPr>
          </a:p>
          <a:p>
            <a:pPr indent="0" lvl="0" marL="0" rtl="0" algn="l">
              <a:spcBef>
                <a:spcPts val="0"/>
              </a:spcBef>
              <a:spcAft>
                <a:spcPts val="0"/>
              </a:spcAft>
              <a:buNone/>
            </a:pPr>
            <a:r>
              <a:rPr b="1" lang="en" sz="1800">
                <a:solidFill>
                  <a:srgbClr val="1155CC"/>
                </a:solidFill>
              </a:rPr>
              <a:t>反转链表</a:t>
            </a:r>
            <a:endParaRPr b="1" sz="1800">
              <a:solidFill>
                <a:srgbClr val="1155CC"/>
              </a:solidFill>
            </a:endParaRPr>
          </a:p>
          <a:p>
            <a:pPr indent="0" lvl="0" marL="0" rtl="0" algn="l">
              <a:spcBef>
                <a:spcPts val="0"/>
              </a:spcBef>
              <a:spcAft>
                <a:spcPts val="0"/>
              </a:spcAft>
              <a:buNone/>
            </a:pPr>
            <a:r>
              <a:rPr lang="en" sz="1800">
                <a:solidFill>
                  <a:srgbClr val="FF0000"/>
                </a:solidFill>
              </a:rPr>
              <a:t>合并链表k个</a:t>
            </a:r>
            <a:endParaRPr sz="1800">
              <a:solidFill>
                <a:srgbClr val="FF0000"/>
              </a:solidFill>
            </a:endParaRPr>
          </a:p>
          <a:p>
            <a:pPr indent="0" lvl="0" marL="0" rtl="0" algn="l">
              <a:spcBef>
                <a:spcPts val="0"/>
              </a:spcBef>
              <a:spcAft>
                <a:spcPts val="0"/>
              </a:spcAft>
              <a:buNone/>
            </a:pPr>
            <a:r>
              <a:rPr lang="en" sz="1800"/>
              <a:t>复制链表</a:t>
            </a:r>
            <a:endParaRPr sz="1800"/>
          </a:p>
          <a:p>
            <a:pPr indent="0" lvl="0" marL="0" rtl="0" algn="l">
              <a:spcBef>
                <a:spcPts val="0"/>
              </a:spcBef>
              <a:spcAft>
                <a:spcPts val="0"/>
              </a:spcAft>
              <a:buNone/>
            </a:pPr>
            <a:r>
              <a:rPr lang="en" sz="1800">
                <a:solidFill>
                  <a:srgbClr val="FF0000"/>
                </a:solidFill>
              </a:rPr>
              <a:t>合并链表</a:t>
            </a:r>
            <a:endParaRPr sz="1800">
              <a:solidFill>
                <a:srgbClr val="FF0000"/>
              </a:solidFill>
            </a:endParaRPr>
          </a:p>
          <a:p>
            <a:pPr indent="0" lvl="0" marL="0" rtl="0" algn="l">
              <a:spcBef>
                <a:spcPts val="0"/>
              </a:spcBef>
              <a:spcAft>
                <a:spcPts val="0"/>
              </a:spcAft>
              <a:buNone/>
            </a:pPr>
            <a:r>
              <a:rPr b="1" lang="en" sz="1800">
                <a:solidFill>
                  <a:srgbClr val="1155CC"/>
                </a:solidFill>
              </a:rPr>
              <a:t>反转链表部分</a:t>
            </a:r>
            <a:endParaRPr b="1" sz="1800">
              <a:solidFill>
                <a:srgbClr val="38761D"/>
              </a:solidFill>
            </a:endParaRPr>
          </a:p>
          <a:p>
            <a:pPr indent="0" lvl="0" marL="0" rtl="0" algn="l">
              <a:spcBef>
                <a:spcPts val="0"/>
              </a:spcBef>
              <a:spcAft>
                <a:spcPts val="0"/>
              </a:spcAft>
              <a:buNone/>
            </a:pPr>
            <a:r>
              <a:rPr lang="en" sz="1800">
                <a:solidFill>
                  <a:srgbClr val="FF0000"/>
                </a:solidFill>
              </a:rPr>
              <a:t>合并链表</a:t>
            </a:r>
            <a:endParaRPr sz="1800">
              <a:solidFill>
                <a:srgbClr val="FF0000"/>
              </a:solidFill>
            </a:endParaRPr>
          </a:p>
          <a:p>
            <a:pPr indent="0" lvl="0" marL="0" rtl="0" algn="l">
              <a:spcBef>
                <a:spcPts val="0"/>
              </a:spcBef>
              <a:spcAft>
                <a:spcPts val="0"/>
              </a:spcAft>
              <a:buNone/>
            </a:pPr>
            <a:r>
              <a:rPr b="1" lang="en" sz="1800">
                <a:solidFill>
                  <a:srgbClr val="1155CC"/>
                </a:solidFill>
              </a:rPr>
              <a:t>反转链表</a:t>
            </a:r>
            <a:endParaRPr sz="1800"/>
          </a:p>
          <a:p>
            <a:pPr indent="0" lvl="0" marL="0" rtl="0" algn="l">
              <a:spcBef>
                <a:spcPts val="0"/>
              </a:spcBef>
              <a:spcAft>
                <a:spcPts val="0"/>
              </a:spcAft>
              <a:buNone/>
            </a:pPr>
            <a:r>
              <a:rPr lang="en" sz="1800"/>
              <a:t>删除元素</a:t>
            </a:r>
            <a:endParaRPr sz="1800"/>
          </a:p>
          <a:p>
            <a:pPr indent="0" lvl="0" marL="0" rtl="0" algn="l">
              <a:spcBef>
                <a:spcPts val="0"/>
              </a:spcBef>
              <a:spcAft>
                <a:spcPts val="0"/>
              </a:spcAft>
              <a:buNone/>
            </a:pPr>
            <a:r>
              <a:rPr lang="en" sz="1800"/>
              <a:t>遍历链表</a:t>
            </a:r>
            <a:endParaRPr sz="1800"/>
          </a:p>
          <a:p>
            <a:pPr indent="0" lvl="0" marL="0" rtl="0" algn="l">
              <a:spcBef>
                <a:spcPts val="0"/>
              </a:spcBef>
              <a:spcAft>
                <a:spcPts val="0"/>
              </a:spcAft>
              <a:buNone/>
            </a:pPr>
            <a:r>
              <a:rPr lang="en" sz="1800"/>
              <a:t>结构转换</a:t>
            </a:r>
            <a:endParaRPr sz="1800"/>
          </a:p>
          <a:p>
            <a:pPr indent="0" lvl="0" marL="0" rtl="0" algn="l">
              <a:spcBef>
                <a:spcPts val="0"/>
              </a:spcBef>
              <a:spcAft>
                <a:spcPts val="0"/>
              </a:spcAft>
              <a:buNone/>
            </a:pPr>
            <a:r>
              <a:rPr b="1" lang="en" sz="1800">
                <a:solidFill>
                  <a:srgbClr val="1155CC"/>
                </a:solidFill>
              </a:rPr>
              <a:t>反转链表</a:t>
            </a:r>
            <a:endParaRPr sz="1800"/>
          </a:p>
          <a:p>
            <a:pPr indent="0" lvl="0" marL="0" rtl="0" algn="l">
              <a:spcBef>
                <a:spcPts val="0"/>
              </a:spcBef>
              <a:spcAft>
                <a:spcPts val="0"/>
              </a:spcAft>
              <a:buNone/>
            </a:pPr>
            <a:r>
              <a:rPr lang="en" sz="1800"/>
              <a:t>遍历链表</a:t>
            </a:r>
            <a:endParaRPr sz="1800"/>
          </a:p>
          <a:p>
            <a:pPr indent="0" lvl="0" marL="0" rtl="0" algn="l">
              <a:spcBef>
                <a:spcPts val="0"/>
              </a:spcBef>
              <a:spcAft>
                <a:spcPts val="0"/>
              </a:spcAft>
              <a:buNone/>
            </a:pPr>
            <a:r>
              <a:rPr lang="en" sz="1800"/>
              <a:t>删除元素</a:t>
            </a:r>
            <a:endParaRPr sz="1800"/>
          </a:p>
        </p:txBody>
      </p:sp>
      <p:pic>
        <p:nvPicPr>
          <p:cNvPr id="93" name="Google Shape;93;p17"/>
          <p:cNvPicPr preferRelativeResize="0"/>
          <p:nvPr/>
        </p:nvPicPr>
        <p:blipFill rotWithShape="1">
          <a:blip r:embed="rId3">
            <a:alphaModFix/>
          </a:blip>
          <a:srcRect b="0" l="74224" r="0" t="0"/>
          <a:stretch/>
        </p:blipFill>
        <p:spPr>
          <a:xfrm>
            <a:off x="7152301" y="0"/>
            <a:ext cx="1991700" cy="5143501"/>
          </a:xfrm>
          <a:prstGeom prst="rect">
            <a:avLst/>
          </a:prstGeom>
          <a:noFill/>
          <a:ln>
            <a:noFill/>
          </a:ln>
        </p:spPr>
      </p:pic>
      <p:sp>
        <p:nvSpPr>
          <p:cNvPr id="94" name="Google Shape;94;p17"/>
          <p:cNvSpPr txBox="1"/>
          <p:nvPr>
            <p:ph idx="1" type="body"/>
          </p:nvPr>
        </p:nvSpPr>
        <p:spPr>
          <a:xfrm>
            <a:off x="0" y="2148675"/>
            <a:ext cx="2402700" cy="17115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dk1"/>
              </a:buClr>
              <a:buSzPts val="1500"/>
              <a:buAutoNum type="arabicPeriod"/>
            </a:pPr>
            <a:r>
              <a:rPr lang="en" sz="1500">
                <a:solidFill>
                  <a:schemeClr val="dk1"/>
                </a:solidFill>
              </a:rPr>
              <a:t>翻转链表</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en" sz="1500">
                <a:solidFill>
                  <a:schemeClr val="dk1"/>
                </a:solidFill>
              </a:rPr>
              <a:t>双指针合并链表</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en" sz="1500">
                <a:solidFill>
                  <a:schemeClr val="dk1"/>
                </a:solidFill>
              </a:rPr>
              <a:t>找环</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en" sz="1500">
                <a:solidFill>
                  <a:schemeClr val="dk1"/>
                </a:solidFill>
              </a:rPr>
              <a:t>删除node</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en" sz="1500">
                <a:solidFill>
                  <a:schemeClr val="dk1"/>
                </a:solidFill>
              </a:rPr>
              <a:t>结构转换</a:t>
            </a:r>
            <a:endParaRPr sz="1500">
              <a:solidFill>
                <a:schemeClr val="dk1"/>
              </a:solidFill>
            </a:endParaRPr>
          </a:p>
        </p:txBody>
      </p:sp>
      <p:sp>
        <p:nvSpPr>
          <p:cNvPr id="95" name="Google Shape;95;p17"/>
          <p:cNvSpPr txBox="1"/>
          <p:nvPr>
            <p:ph type="title"/>
          </p:nvPr>
        </p:nvSpPr>
        <p:spPr>
          <a:xfrm>
            <a:off x="63975" y="1135275"/>
            <a:ext cx="1814400" cy="96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120"/>
              <a:t>链表的基础知识是什么？</a:t>
            </a:r>
            <a:endParaRPr sz="212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id="479" name="Google Shape;479;p62"/>
          <p:cNvPicPr preferRelativeResize="0"/>
          <p:nvPr/>
        </p:nvPicPr>
        <p:blipFill>
          <a:blip r:embed="rId3">
            <a:alphaModFix/>
          </a:blip>
          <a:stretch>
            <a:fillRect/>
          </a:stretch>
        </p:blipFill>
        <p:spPr>
          <a:xfrm>
            <a:off x="0" y="0"/>
            <a:ext cx="4102565" cy="5143500"/>
          </a:xfrm>
          <a:prstGeom prst="rect">
            <a:avLst/>
          </a:prstGeom>
          <a:noFill/>
          <a:ln>
            <a:noFill/>
          </a:ln>
        </p:spPr>
      </p:pic>
      <p:pic>
        <p:nvPicPr>
          <p:cNvPr id="480" name="Google Shape;480;p62"/>
          <p:cNvPicPr preferRelativeResize="0"/>
          <p:nvPr/>
        </p:nvPicPr>
        <p:blipFill>
          <a:blip r:embed="rId4">
            <a:alphaModFix/>
          </a:blip>
          <a:stretch>
            <a:fillRect/>
          </a:stretch>
        </p:blipFill>
        <p:spPr>
          <a:xfrm>
            <a:off x="1457400" y="994400"/>
            <a:ext cx="2645175" cy="1694922"/>
          </a:xfrm>
          <a:prstGeom prst="rect">
            <a:avLst/>
          </a:prstGeom>
          <a:noFill/>
          <a:ln>
            <a:noFill/>
          </a:ln>
        </p:spPr>
      </p:pic>
      <p:sp>
        <p:nvSpPr>
          <p:cNvPr id="481" name="Google Shape;481;p62"/>
          <p:cNvSpPr txBox="1"/>
          <p:nvPr/>
        </p:nvSpPr>
        <p:spPr>
          <a:xfrm>
            <a:off x="1909600" y="3378500"/>
            <a:ext cx="2038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iterative的实现方式就是重新构建了一个有parent pointer的树类似</a:t>
            </a:r>
            <a:endParaRPr/>
          </a:p>
        </p:txBody>
      </p:sp>
      <p:pic>
        <p:nvPicPr>
          <p:cNvPr id="482" name="Google Shape;482;p62"/>
          <p:cNvPicPr preferRelativeResize="0"/>
          <p:nvPr/>
        </p:nvPicPr>
        <p:blipFill>
          <a:blip r:embed="rId5">
            <a:alphaModFix/>
          </a:blip>
          <a:stretch>
            <a:fillRect/>
          </a:stretch>
        </p:blipFill>
        <p:spPr>
          <a:xfrm>
            <a:off x="4102575" y="0"/>
            <a:ext cx="5041425" cy="4511539"/>
          </a:xfrm>
          <a:prstGeom prst="rect">
            <a:avLst/>
          </a:prstGeom>
          <a:noFill/>
          <a:ln>
            <a:noFill/>
          </a:ln>
        </p:spPr>
      </p:pic>
      <p:sp>
        <p:nvSpPr>
          <p:cNvPr id="483" name="Google Shape;483;p62"/>
          <p:cNvSpPr txBox="1"/>
          <p:nvPr/>
        </p:nvSpPr>
        <p:spPr>
          <a:xfrm>
            <a:off x="4102575" y="4527900"/>
            <a:ext cx="4935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parent pointer可以使用dfs or bfs(queue)均可，还可以在找到p,q两个点之后提前结束</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什么是信息的传递？</a:t>
            </a:r>
            <a:endParaRPr/>
          </a:p>
        </p:txBody>
      </p:sp>
      <p:sp>
        <p:nvSpPr>
          <p:cNvPr id="489" name="Google Shape;489;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我们在拿到当前node的信息后，可以自上而下传递给left, right node, 也可以自下而上传递给parent node.</a:t>
            </a:r>
            <a:endParaRPr/>
          </a:p>
          <a:p>
            <a:pPr indent="0" lvl="0" marL="0" rtl="0" algn="l">
              <a:spcBef>
                <a:spcPts val="1200"/>
              </a:spcBef>
              <a:spcAft>
                <a:spcPts val="0"/>
              </a:spcAft>
              <a:buNone/>
            </a:pPr>
            <a:r>
              <a:rPr lang="en"/>
              <a:t>我们把自上而下的信息传递叫做backtracking</a:t>
            </a:r>
            <a:endParaRPr/>
          </a:p>
          <a:p>
            <a:pPr indent="0" lvl="0" marL="0" rtl="0" algn="l">
              <a:spcBef>
                <a:spcPts val="1200"/>
              </a:spcBef>
              <a:spcAft>
                <a:spcPts val="0"/>
              </a:spcAft>
              <a:buNone/>
            </a:pPr>
            <a:r>
              <a:rPr lang="en"/>
              <a:t>自下而上的信息传递叫pure recursion（这个词教材里不存在，只是为了我们理解信息自下而上）</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下面是二者的原本意思区别：</a:t>
            </a:r>
            <a:endParaRPr/>
          </a:p>
          <a:p>
            <a:pPr indent="0" lvl="0" marL="0" rtl="0" algn="l">
              <a:spcBef>
                <a:spcPts val="1200"/>
              </a:spcBef>
              <a:spcAft>
                <a:spcPts val="120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l">
              <a:lnSpc>
                <a:spcPct val="218181"/>
              </a:lnSpc>
              <a:spcBef>
                <a:spcPts val="3200"/>
              </a:spcBef>
              <a:spcAft>
                <a:spcPts val="0"/>
              </a:spcAft>
              <a:buSzPts val="990"/>
              <a:buNone/>
            </a:pPr>
            <a:r>
              <a:rPr b="1" lang="en" sz="3140">
                <a:solidFill>
                  <a:srgbClr val="292929"/>
                </a:solidFill>
                <a:highlight>
                  <a:srgbClr val="FFFFFF"/>
                </a:highlight>
              </a:rPr>
              <a:t>pure recursion (bottom up)</a:t>
            </a:r>
            <a:endParaRPr b="1" sz="3140">
              <a:solidFill>
                <a:srgbClr val="292929"/>
              </a:solidFill>
              <a:highlight>
                <a:srgbClr val="FFFFFF"/>
              </a:highlight>
            </a:endParaRPr>
          </a:p>
          <a:p>
            <a:pPr indent="0" lvl="0" marL="0" marR="0" rtl="0" algn="l">
              <a:lnSpc>
                <a:spcPct val="218181"/>
              </a:lnSpc>
              <a:spcBef>
                <a:spcPts val="3200"/>
              </a:spcBef>
              <a:spcAft>
                <a:spcPts val="0"/>
              </a:spcAft>
              <a:buSzPts val="990"/>
              <a:buNone/>
            </a:pPr>
            <a:r>
              <a:t/>
            </a:r>
            <a:endParaRPr b="1" sz="1840">
              <a:solidFill>
                <a:srgbClr val="292929"/>
              </a:solidFill>
              <a:highlight>
                <a:srgbClr val="FFFFFF"/>
              </a:highlight>
              <a:latin typeface="Georgia"/>
              <a:ea typeface="Georgia"/>
              <a:cs typeface="Georgia"/>
              <a:sym typeface="Georgia"/>
            </a:endParaRPr>
          </a:p>
        </p:txBody>
      </p:sp>
      <p:sp>
        <p:nvSpPr>
          <p:cNvPr id="495" name="Google Shape;495;p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292929"/>
                </a:solidFill>
                <a:highlight>
                  <a:srgbClr val="FFFFFF"/>
                </a:highlight>
                <a:latin typeface="Georgia"/>
                <a:ea typeface="Georgia"/>
                <a:cs typeface="Georgia"/>
                <a:sym typeface="Georgia"/>
              </a:rPr>
              <a:t>由要解决的problem的定义出发，尝试划分成相同problem的子问题，并且利用子问题的结果来解决原来的问题，而最关键的点有两处：base case和induction rule。</a:t>
            </a:r>
            <a:endParaRPr sz="1900">
              <a:solidFill>
                <a:srgbClr val="292929"/>
              </a:solidFill>
              <a:highlight>
                <a:srgbClr val="FFFFFF"/>
              </a:highlight>
              <a:latin typeface="Georgia"/>
              <a:ea typeface="Georgia"/>
              <a:cs typeface="Georgia"/>
              <a:sym typeface="Georgia"/>
            </a:endParaRPr>
          </a:p>
          <a:p>
            <a:pPr indent="0" lvl="0" marL="0" rtl="0" algn="l">
              <a:spcBef>
                <a:spcPts val="1200"/>
              </a:spcBef>
              <a:spcAft>
                <a:spcPts val="0"/>
              </a:spcAft>
              <a:buNone/>
            </a:pPr>
            <a:r>
              <a:rPr lang="en" sz="1900">
                <a:solidFill>
                  <a:srgbClr val="292929"/>
                </a:solidFill>
                <a:highlight>
                  <a:srgbClr val="FFFFFF"/>
                </a:highlight>
                <a:latin typeface="Georgia"/>
                <a:ea typeface="Georgia"/>
                <a:cs typeface="Georgia"/>
                <a:sym typeface="Georgia"/>
              </a:rPr>
              <a:t>base case代表的是最小号的不可分的问题这里指的是叶子节点，induction rule表示的是如何利用子问题的结果，表示在当前node处理leftChild, rightChild返回来的结果</a:t>
            </a:r>
            <a:endParaRPr sz="1900">
              <a:solidFill>
                <a:srgbClr val="292929"/>
              </a:solidFill>
              <a:highlight>
                <a:srgbClr val="FFFFFF"/>
              </a:highlight>
              <a:latin typeface="Georgia"/>
              <a:ea typeface="Georgia"/>
              <a:cs typeface="Georgia"/>
              <a:sym typeface="Georgia"/>
            </a:endParaRPr>
          </a:p>
          <a:p>
            <a:pPr indent="0" lvl="0" marL="0" rtl="0" algn="l">
              <a:spcBef>
                <a:spcPts val="1200"/>
              </a:spcBef>
              <a:spcAft>
                <a:spcPts val="0"/>
              </a:spcAft>
              <a:buNone/>
            </a:pPr>
            <a:r>
              <a:rPr lang="en" sz="1900">
                <a:solidFill>
                  <a:srgbClr val="292929"/>
                </a:solidFill>
                <a:highlight>
                  <a:srgbClr val="FFFFFF"/>
                </a:highlight>
                <a:latin typeface="Georgia"/>
                <a:ea typeface="Georgia"/>
                <a:cs typeface="Georgia"/>
                <a:sym typeface="Georgia"/>
              </a:rPr>
              <a:t>比如我们在找subtree all nodes sum的时候，我们通过left, right node return back他们的sum，这样我们在每一层的current node节点就可以拿到汇总起来的当前subtree的数据</a:t>
            </a:r>
            <a:endParaRPr sz="1900">
              <a:solidFill>
                <a:srgbClr val="292929"/>
              </a:solidFill>
              <a:highlight>
                <a:srgbClr val="FFFFFF"/>
              </a:highlight>
              <a:latin typeface="Georgia"/>
              <a:ea typeface="Georgia"/>
              <a:cs typeface="Georgia"/>
              <a:sym typeface="Georgia"/>
            </a:endParaRPr>
          </a:p>
          <a:p>
            <a:pPr indent="0" lvl="0" marL="0" rtl="0" algn="l">
              <a:spcBef>
                <a:spcPts val="1200"/>
              </a:spcBef>
              <a:spcAft>
                <a:spcPts val="1200"/>
              </a:spcAft>
              <a:buNone/>
            </a:pPr>
            <a:r>
              <a:t/>
            </a:r>
            <a:endParaRPr sz="1900">
              <a:solidFill>
                <a:srgbClr val="292929"/>
              </a:solidFill>
              <a:highlight>
                <a:srgbClr val="FFFFFF"/>
              </a:highlight>
              <a:latin typeface="Georgia"/>
              <a:ea typeface="Georgia"/>
              <a:cs typeface="Georgia"/>
              <a:sym typeface="Georgia"/>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pic>
        <p:nvPicPr>
          <p:cNvPr id="500" name="Google Shape;500;p65"/>
          <p:cNvPicPr preferRelativeResize="0"/>
          <p:nvPr/>
        </p:nvPicPr>
        <p:blipFill>
          <a:blip r:embed="rId3">
            <a:alphaModFix/>
          </a:blip>
          <a:stretch>
            <a:fillRect/>
          </a:stretch>
        </p:blipFill>
        <p:spPr>
          <a:xfrm>
            <a:off x="0" y="3028244"/>
            <a:ext cx="9143998" cy="2115261"/>
          </a:xfrm>
          <a:prstGeom prst="rect">
            <a:avLst/>
          </a:prstGeom>
          <a:noFill/>
          <a:ln>
            <a:noFill/>
          </a:ln>
        </p:spPr>
      </p:pic>
      <p:pic>
        <p:nvPicPr>
          <p:cNvPr id="501" name="Google Shape;501;p65"/>
          <p:cNvPicPr preferRelativeResize="0"/>
          <p:nvPr/>
        </p:nvPicPr>
        <p:blipFill>
          <a:blip r:embed="rId4">
            <a:alphaModFix/>
          </a:blip>
          <a:stretch>
            <a:fillRect/>
          </a:stretch>
        </p:blipFill>
        <p:spPr>
          <a:xfrm>
            <a:off x="4572000" y="555045"/>
            <a:ext cx="4572000" cy="3030735"/>
          </a:xfrm>
          <a:prstGeom prst="rect">
            <a:avLst/>
          </a:prstGeom>
          <a:noFill/>
          <a:ln>
            <a:noFill/>
          </a:ln>
        </p:spPr>
      </p:pic>
      <p:sp>
        <p:nvSpPr>
          <p:cNvPr id="502" name="Google Shape;502;p65"/>
          <p:cNvSpPr txBox="1"/>
          <p:nvPr/>
        </p:nvSpPr>
        <p:spPr>
          <a:xfrm>
            <a:off x="273875" y="904250"/>
            <a:ext cx="38484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backtracking可以理解为我们想去做一个搜索的操作，类似dfs我们在走一条路不通后我们undo我们的操作，去下一条路再次尝试，在进行的过程中其实我们使用了很多次的recursion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注意这个过程中每条我们尝试的道路是互相不影响的，这也是我们为什么说信息是自上而下传递的，比如subset这道题，找出所有的组合subset，我们的组合是top-down的</a:t>
            </a:r>
            <a:endParaRPr/>
          </a:p>
        </p:txBody>
      </p:sp>
      <p:sp>
        <p:nvSpPr>
          <p:cNvPr id="503" name="Google Shape;503;p65"/>
          <p:cNvSpPr txBox="1"/>
          <p:nvPr>
            <p:ph type="title"/>
          </p:nvPr>
        </p:nvSpPr>
        <p:spPr>
          <a:xfrm>
            <a:off x="311700" y="1120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t>backtracking (top-down) 也有叫dfs深度优先搜索</a:t>
            </a:r>
            <a:endParaRPr b="1" sz="282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pic>
        <p:nvPicPr>
          <p:cNvPr id="508" name="Google Shape;508;p66"/>
          <p:cNvPicPr preferRelativeResize="0"/>
          <p:nvPr/>
        </p:nvPicPr>
        <p:blipFill>
          <a:blip r:embed="rId3">
            <a:alphaModFix/>
          </a:blip>
          <a:stretch>
            <a:fillRect/>
          </a:stretch>
        </p:blipFill>
        <p:spPr>
          <a:xfrm>
            <a:off x="0" y="520875"/>
            <a:ext cx="3496801" cy="4497076"/>
          </a:xfrm>
          <a:prstGeom prst="rect">
            <a:avLst/>
          </a:prstGeom>
          <a:noFill/>
          <a:ln>
            <a:noFill/>
          </a:ln>
        </p:spPr>
      </p:pic>
      <p:pic>
        <p:nvPicPr>
          <p:cNvPr id="509" name="Google Shape;509;p66"/>
          <p:cNvPicPr preferRelativeResize="0"/>
          <p:nvPr/>
        </p:nvPicPr>
        <p:blipFill rotWithShape="1">
          <a:blip r:embed="rId4">
            <a:alphaModFix/>
          </a:blip>
          <a:srcRect b="0" l="0" r="0" t="911"/>
          <a:stretch/>
        </p:blipFill>
        <p:spPr>
          <a:xfrm>
            <a:off x="4259378" y="520875"/>
            <a:ext cx="4884621" cy="4537774"/>
          </a:xfrm>
          <a:prstGeom prst="rect">
            <a:avLst/>
          </a:prstGeom>
          <a:noFill/>
          <a:ln>
            <a:noFill/>
          </a:ln>
        </p:spPr>
      </p:pic>
      <p:sp>
        <p:nvSpPr>
          <p:cNvPr id="510" name="Google Shape;510;p66"/>
          <p:cNvSpPr txBox="1"/>
          <p:nvPr/>
        </p:nvSpPr>
        <p:spPr>
          <a:xfrm>
            <a:off x="1648350" y="1575175"/>
            <a:ext cx="2310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backtracking类型</a:t>
            </a:r>
            <a:endParaRPr/>
          </a:p>
          <a:p>
            <a:pPr indent="0" lvl="0" marL="0" rtl="0" algn="l">
              <a:spcBef>
                <a:spcPts val="0"/>
              </a:spcBef>
              <a:spcAft>
                <a:spcPts val="0"/>
              </a:spcAft>
              <a:buNone/>
            </a:pPr>
            <a:r>
              <a:rPr lang="en"/>
              <a:t>void method, 我们可以直接类比subset题目</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信息自上而下传递</a:t>
            </a:r>
            <a:endParaRPr/>
          </a:p>
        </p:txBody>
      </p:sp>
      <p:sp>
        <p:nvSpPr>
          <p:cNvPr id="511" name="Google Shape;511;p66"/>
          <p:cNvSpPr txBox="1"/>
          <p:nvPr/>
        </p:nvSpPr>
        <p:spPr>
          <a:xfrm>
            <a:off x="7645425" y="2082875"/>
            <a:ext cx="1412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也可以使用BFS但是不推荐，树的问题使用recursion是比较简洁的</a:t>
            </a:r>
            <a:endParaRPr/>
          </a:p>
        </p:txBody>
      </p:sp>
      <p:sp>
        <p:nvSpPr>
          <p:cNvPr id="512" name="Google Shape;512;p66"/>
          <p:cNvSpPr txBox="1"/>
          <p:nvPr>
            <p:ph type="title"/>
          </p:nvPr>
        </p:nvSpPr>
        <p:spPr>
          <a:xfrm>
            <a:off x="311700" y="21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我们先来看一道backtracking的自上而下的题目</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p67"/>
          <p:cNvPicPr preferRelativeResize="0"/>
          <p:nvPr/>
        </p:nvPicPr>
        <p:blipFill>
          <a:blip r:embed="rId3">
            <a:alphaModFix/>
          </a:blip>
          <a:stretch>
            <a:fillRect/>
          </a:stretch>
        </p:blipFill>
        <p:spPr>
          <a:xfrm>
            <a:off x="0" y="0"/>
            <a:ext cx="4716824" cy="2403775"/>
          </a:xfrm>
          <a:prstGeom prst="rect">
            <a:avLst/>
          </a:prstGeom>
          <a:noFill/>
          <a:ln>
            <a:noFill/>
          </a:ln>
        </p:spPr>
      </p:pic>
      <p:pic>
        <p:nvPicPr>
          <p:cNvPr id="518" name="Google Shape;518;p67"/>
          <p:cNvPicPr preferRelativeResize="0"/>
          <p:nvPr/>
        </p:nvPicPr>
        <p:blipFill>
          <a:blip r:embed="rId4">
            <a:alphaModFix/>
          </a:blip>
          <a:stretch>
            <a:fillRect/>
          </a:stretch>
        </p:blipFill>
        <p:spPr>
          <a:xfrm>
            <a:off x="0" y="2434501"/>
            <a:ext cx="3252476" cy="2709000"/>
          </a:xfrm>
          <a:prstGeom prst="rect">
            <a:avLst/>
          </a:prstGeom>
          <a:noFill/>
          <a:ln>
            <a:noFill/>
          </a:ln>
        </p:spPr>
      </p:pic>
      <p:pic>
        <p:nvPicPr>
          <p:cNvPr id="519" name="Google Shape;519;p67"/>
          <p:cNvPicPr preferRelativeResize="0"/>
          <p:nvPr/>
        </p:nvPicPr>
        <p:blipFill>
          <a:blip r:embed="rId5">
            <a:alphaModFix/>
          </a:blip>
          <a:stretch>
            <a:fillRect/>
          </a:stretch>
        </p:blipFill>
        <p:spPr>
          <a:xfrm>
            <a:off x="3785201" y="2708575"/>
            <a:ext cx="5358791" cy="2434925"/>
          </a:xfrm>
          <a:prstGeom prst="rect">
            <a:avLst/>
          </a:prstGeom>
          <a:noFill/>
          <a:ln>
            <a:noFill/>
          </a:ln>
        </p:spPr>
      </p:pic>
      <p:pic>
        <p:nvPicPr>
          <p:cNvPr id="520" name="Google Shape;520;p67"/>
          <p:cNvPicPr preferRelativeResize="0"/>
          <p:nvPr/>
        </p:nvPicPr>
        <p:blipFill>
          <a:blip r:embed="rId6">
            <a:alphaModFix/>
          </a:blip>
          <a:stretch>
            <a:fillRect/>
          </a:stretch>
        </p:blipFill>
        <p:spPr>
          <a:xfrm>
            <a:off x="4661650" y="0"/>
            <a:ext cx="3363899" cy="1354400"/>
          </a:xfrm>
          <a:prstGeom prst="rect">
            <a:avLst/>
          </a:prstGeom>
          <a:noFill/>
          <a:ln>
            <a:noFill/>
          </a:ln>
        </p:spPr>
      </p:pic>
      <p:pic>
        <p:nvPicPr>
          <p:cNvPr id="521" name="Google Shape;521;p67"/>
          <p:cNvPicPr preferRelativeResize="0"/>
          <p:nvPr/>
        </p:nvPicPr>
        <p:blipFill>
          <a:blip r:embed="rId7">
            <a:alphaModFix/>
          </a:blip>
          <a:stretch>
            <a:fillRect/>
          </a:stretch>
        </p:blipFill>
        <p:spPr>
          <a:xfrm>
            <a:off x="6630575" y="1253400"/>
            <a:ext cx="2513425" cy="1599450"/>
          </a:xfrm>
          <a:prstGeom prst="rect">
            <a:avLst/>
          </a:prstGeom>
          <a:noFill/>
          <a:ln>
            <a:noFill/>
          </a:ln>
        </p:spPr>
      </p:pic>
      <p:sp>
        <p:nvSpPr>
          <p:cNvPr id="522" name="Google Shape;522;p67"/>
          <p:cNvSpPr txBox="1"/>
          <p:nvPr>
            <p:ph type="title"/>
          </p:nvPr>
        </p:nvSpPr>
        <p:spPr>
          <a:xfrm>
            <a:off x="2136600" y="2170725"/>
            <a:ext cx="4343700" cy="5727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AutoNum type="arabicPeriod"/>
            </a:pPr>
            <a:r>
              <a:rPr b="1" lang="en" sz="2100"/>
              <a:t>基础recursion, 返回单一数据</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id="527" name="Google Shape;527;p68"/>
          <p:cNvPicPr preferRelativeResize="0"/>
          <p:nvPr/>
        </p:nvPicPr>
        <p:blipFill>
          <a:blip r:embed="rId3">
            <a:alphaModFix/>
          </a:blip>
          <a:stretch>
            <a:fillRect/>
          </a:stretch>
        </p:blipFill>
        <p:spPr>
          <a:xfrm>
            <a:off x="0" y="0"/>
            <a:ext cx="3780369" cy="2571750"/>
          </a:xfrm>
          <a:prstGeom prst="rect">
            <a:avLst/>
          </a:prstGeom>
          <a:noFill/>
          <a:ln>
            <a:noFill/>
          </a:ln>
        </p:spPr>
      </p:pic>
      <p:pic>
        <p:nvPicPr>
          <p:cNvPr id="528" name="Google Shape;528;p68"/>
          <p:cNvPicPr preferRelativeResize="0"/>
          <p:nvPr/>
        </p:nvPicPr>
        <p:blipFill rotWithShape="1">
          <a:blip r:embed="rId4">
            <a:alphaModFix/>
          </a:blip>
          <a:srcRect b="23937" l="0" r="53159" t="0"/>
          <a:stretch/>
        </p:blipFill>
        <p:spPr>
          <a:xfrm>
            <a:off x="3068525" y="2109875"/>
            <a:ext cx="1863451" cy="3033626"/>
          </a:xfrm>
          <a:prstGeom prst="rect">
            <a:avLst/>
          </a:prstGeom>
          <a:noFill/>
          <a:ln>
            <a:noFill/>
          </a:ln>
        </p:spPr>
      </p:pic>
      <p:pic>
        <p:nvPicPr>
          <p:cNvPr id="529" name="Google Shape;529;p68"/>
          <p:cNvPicPr preferRelativeResize="0"/>
          <p:nvPr/>
        </p:nvPicPr>
        <p:blipFill rotWithShape="1">
          <a:blip r:embed="rId4">
            <a:alphaModFix/>
          </a:blip>
          <a:srcRect b="0" l="0" r="0" t="77413"/>
          <a:stretch/>
        </p:blipFill>
        <p:spPr>
          <a:xfrm>
            <a:off x="2" y="4209450"/>
            <a:ext cx="4125050" cy="934050"/>
          </a:xfrm>
          <a:prstGeom prst="rect">
            <a:avLst/>
          </a:prstGeom>
          <a:noFill/>
          <a:ln>
            <a:noFill/>
          </a:ln>
        </p:spPr>
      </p:pic>
      <p:pic>
        <p:nvPicPr>
          <p:cNvPr id="530" name="Google Shape;530;p68"/>
          <p:cNvPicPr preferRelativeResize="0"/>
          <p:nvPr/>
        </p:nvPicPr>
        <p:blipFill>
          <a:blip r:embed="rId5">
            <a:alphaModFix/>
          </a:blip>
          <a:stretch>
            <a:fillRect/>
          </a:stretch>
        </p:blipFill>
        <p:spPr>
          <a:xfrm>
            <a:off x="4931969" y="0"/>
            <a:ext cx="4212030" cy="4838698"/>
          </a:xfrm>
          <a:prstGeom prst="rect">
            <a:avLst/>
          </a:prstGeom>
          <a:noFill/>
          <a:ln>
            <a:noFill/>
          </a:ln>
        </p:spPr>
      </p:pic>
      <p:sp>
        <p:nvSpPr>
          <p:cNvPr id="531" name="Google Shape;531;p68"/>
          <p:cNvSpPr txBox="1"/>
          <p:nvPr/>
        </p:nvSpPr>
        <p:spPr>
          <a:xfrm>
            <a:off x="242900" y="2774575"/>
            <a:ext cx="2509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这种需要传递两个相同type的信息，也就是两个孩子各自能够延长的最大长度是多少</a:t>
            </a:r>
            <a:endParaRPr/>
          </a:p>
        </p:txBody>
      </p:sp>
      <p:sp>
        <p:nvSpPr>
          <p:cNvPr id="532" name="Google Shape;532;p68"/>
          <p:cNvSpPr txBox="1"/>
          <p:nvPr/>
        </p:nvSpPr>
        <p:spPr>
          <a:xfrm>
            <a:off x="43575" y="3605875"/>
            <a:ext cx="361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00000"/>
                </a:solidFill>
              </a:rPr>
              <a:t>2. 进阶recursion, 返回多个同一类型的数据</a:t>
            </a:r>
            <a:endParaRPr sz="7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538" name="Google Shape;538;p69"/>
          <p:cNvSpPr txBox="1"/>
          <p:nvPr>
            <p:ph idx="1" type="body"/>
          </p:nvPr>
        </p:nvSpPr>
        <p:spPr>
          <a:xfrm>
            <a:off x="311700" y="1152475"/>
            <a:ext cx="8520600" cy="1458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backtracking考察较少，一般特征为method void，各自的尝试道路互相不影响</a:t>
            </a:r>
            <a:endParaRPr/>
          </a:p>
          <a:p>
            <a:pPr indent="-342900" lvl="0" marL="457200" rtl="0" algn="l">
              <a:spcBef>
                <a:spcPts val="0"/>
              </a:spcBef>
              <a:spcAft>
                <a:spcPts val="0"/>
              </a:spcAft>
              <a:buSzPts val="1800"/>
              <a:buAutoNum type="arabicPeriod"/>
            </a:pPr>
            <a:r>
              <a:rPr lang="en"/>
              <a:t>pure recursion 单value return考察较多，需要着重练习</a:t>
            </a:r>
            <a:endParaRPr/>
          </a:p>
          <a:p>
            <a:pPr indent="-342900" lvl="0" marL="457200" rtl="0" algn="l">
              <a:spcBef>
                <a:spcPts val="0"/>
              </a:spcBef>
              <a:spcAft>
                <a:spcPts val="0"/>
              </a:spcAft>
              <a:buSzPts val="1800"/>
              <a:buAutoNum type="arabicPeriod"/>
            </a:pPr>
            <a:r>
              <a:rPr lang="en"/>
              <a:t>pure recursion 双value return以及不同type value return算是进阶扩展，不同type建议建立新的class来wrap</a:t>
            </a:r>
            <a:endParaRPr/>
          </a:p>
        </p:txBody>
      </p:sp>
      <p:pic>
        <p:nvPicPr>
          <p:cNvPr id="539" name="Google Shape;539;p69"/>
          <p:cNvPicPr preferRelativeResize="0"/>
          <p:nvPr/>
        </p:nvPicPr>
        <p:blipFill>
          <a:blip r:embed="rId3">
            <a:alphaModFix/>
          </a:blip>
          <a:stretch>
            <a:fillRect/>
          </a:stretch>
        </p:blipFill>
        <p:spPr>
          <a:xfrm>
            <a:off x="4186475" y="2487278"/>
            <a:ext cx="4541000" cy="2575325"/>
          </a:xfrm>
          <a:prstGeom prst="rect">
            <a:avLst/>
          </a:prstGeom>
          <a:noFill/>
          <a:ln>
            <a:noFill/>
          </a:ln>
        </p:spPr>
      </p:pic>
      <p:sp>
        <p:nvSpPr>
          <p:cNvPr id="540" name="Google Shape;540;p69"/>
          <p:cNvSpPr txBox="1"/>
          <p:nvPr/>
        </p:nvSpPr>
        <p:spPr>
          <a:xfrm>
            <a:off x="968650" y="3031850"/>
            <a:ext cx="2944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树的题目多用recursion去思考</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熟练掌握扩展的返回两个不同的值给current node去做处理</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pic>
        <p:nvPicPr>
          <p:cNvPr id="545" name="Google Shape;545;p70"/>
          <p:cNvPicPr preferRelativeResize="0"/>
          <p:nvPr/>
        </p:nvPicPr>
        <p:blipFill>
          <a:blip r:embed="rId3">
            <a:alphaModFix/>
          </a:blip>
          <a:stretch>
            <a:fillRect/>
          </a:stretch>
        </p:blipFill>
        <p:spPr>
          <a:xfrm>
            <a:off x="3153123" y="1139750"/>
            <a:ext cx="5990876" cy="4003751"/>
          </a:xfrm>
          <a:prstGeom prst="rect">
            <a:avLst/>
          </a:prstGeom>
          <a:noFill/>
          <a:ln>
            <a:noFill/>
          </a:ln>
        </p:spPr>
      </p:pic>
      <p:sp>
        <p:nvSpPr>
          <p:cNvPr id="546" name="Google Shape;546;p70"/>
          <p:cNvSpPr txBox="1"/>
          <p:nvPr/>
        </p:nvSpPr>
        <p:spPr>
          <a:xfrm>
            <a:off x="245700" y="1186025"/>
            <a:ext cx="25230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这其实是第一次分享时候的三次重置版</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回想已经过去了1年半多</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感谢大家的支持，</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2022 新年快乐，</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让我们继续前行！</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2022 road map:</a:t>
            </a:r>
            <a:endParaRPr/>
          </a:p>
          <a:p>
            <a:pPr indent="0" lvl="0" marL="0" rtl="0" algn="l">
              <a:spcBef>
                <a:spcPts val="0"/>
              </a:spcBef>
              <a:spcAft>
                <a:spcPts val="0"/>
              </a:spcAft>
              <a:buNone/>
            </a:pPr>
            <a:r>
              <a:rPr lang="en"/>
              <a:t>OOD</a:t>
            </a:r>
            <a:endParaRPr/>
          </a:p>
          <a:p>
            <a:pPr indent="0" lvl="0" marL="0" rtl="0" algn="l">
              <a:spcBef>
                <a:spcPts val="0"/>
              </a:spcBef>
              <a:spcAft>
                <a:spcPts val="0"/>
              </a:spcAft>
              <a:buNone/>
            </a:pPr>
            <a:r>
              <a:rPr lang="en"/>
              <a:t>System design</a:t>
            </a:r>
            <a:endParaRPr/>
          </a:p>
          <a:p>
            <a:pPr indent="0" lvl="0" marL="0" rtl="0" algn="l">
              <a:spcBef>
                <a:spcPts val="0"/>
              </a:spcBef>
              <a:spcAft>
                <a:spcPts val="0"/>
              </a:spcAft>
              <a:buNone/>
            </a:pPr>
            <a:r>
              <a:rPr lang="en"/>
              <a:t>DP</a:t>
            </a:r>
            <a:endParaRPr/>
          </a:p>
        </p:txBody>
      </p:sp>
      <p:sp>
        <p:nvSpPr>
          <p:cNvPr id="547" name="Google Shape;547;p70"/>
          <p:cNvSpPr txBox="1"/>
          <p:nvPr/>
        </p:nvSpPr>
        <p:spPr>
          <a:xfrm>
            <a:off x="954325" y="358725"/>
            <a:ext cx="6978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2800">
                <a:solidFill>
                  <a:schemeClr val="dk1"/>
                </a:solidFill>
              </a:rPr>
              <a:t>古城算法 started from in 2020/04/05</a:t>
            </a:r>
            <a:endParaRPr b="1" sz="2800">
              <a:solidFill>
                <a:schemeClr val="dk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pic>
        <p:nvPicPr>
          <p:cNvPr id="552" name="Google Shape;552;p71"/>
          <p:cNvPicPr preferRelativeResize="0"/>
          <p:nvPr/>
        </p:nvPicPr>
        <p:blipFill>
          <a:blip r:embed="rId3">
            <a:alphaModFix/>
          </a:blip>
          <a:stretch>
            <a:fillRect/>
          </a:stretch>
        </p:blipFill>
        <p:spPr>
          <a:xfrm>
            <a:off x="2236704" y="0"/>
            <a:ext cx="6907298" cy="5143499"/>
          </a:xfrm>
          <a:prstGeom prst="rect">
            <a:avLst/>
          </a:prstGeom>
          <a:noFill/>
          <a:ln>
            <a:noFill/>
          </a:ln>
        </p:spPr>
      </p:pic>
      <p:sp>
        <p:nvSpPr>
          <p:cNvPr id="553" name="Google Shape;553;p71"/>
          <p:cNvSpPr txBox="1"/>
          <p:nvPr/>
        </p:nvSpPr>
        <p:spPr>
          <a:xfrm>
            <a:off x="169200" y="277500"/>
            <a:ext cx="2077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b站</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感谢以下小伙伴的</a:t>
            </a:r>
            <a:endParaRPr/>
          </a:p>
          <a:p>
            <a:pPr indent="0" lvl="0" marL="0" rtl="0" algn="l">
              <a:spcBef>
                <a:spcPts val="0"/>
              </a:spcBef>
              <a:spcAft>
                <a:spcPts val="0"/>
              </a:spcAft>
              <a:buNone/>
            </a:pPr>
            <a:r>
              <a:rPr lang="en"/>
              <a:t>积极互动和观看支持！</a:t>
            </a:r>
            <a:endParaRPr/>
          </a:p>
        </p:txBody>
      </p:sp>
      <p:pic>
        <p:nvPicPr>
          <p:cNvPr id="554" name="Google Shape;554;p71"/>
          <p:cNvPicPr preferRelativeResize="0"/>
          <p:nvPr/>
        </p:nvPicPr>
        <p:blipFill>
          <a:blip r:embed="rId4">
            <a:alphaModFix/>
          </a:blip>
          <a:stretch>
            <a:fillRect/>
          </a:stretch>
        </p:blipFill>
        <p:spPr>
          <a:xfrm>
            <a:off x="0" y="3553376"/>
            <a:ext cx="2365350" cy="1590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8"/>
          <p:cNvPicPr preferRelativeResize="0"/>
          <p:nvPr/>
        </p:nvPicPr>
        <p:blipFill>
          <a:blip r:embed="rId3">
            <a:alphaModFix/>
          </a:blip>
          <a:stretch>
            <a:fillRect/>
          </a:stretch>
        </p:blipFill>
        <p:spPr>
          <a:xfrm>
            <a:off x="0" y="0"/>
            <a:ext cx="3516776" cy="5143501"/>
          </a:xfrm>
          <a:prstGeom prst="rect">
            <a:avLst/>
          </a:prstGeom>
          <a:noFill/>
          <a:ln>
            <a:noFill/>
          </a:ln>
        </p:spPr>
      </p:pic>
      <p:pic>
        <p:nvPicPr>
          <p:cNvPr id="101" name="Google Shape;101;p18"/>
          <p:cNvPicPr preferRelativeResize="0"/>
          <p:nvPr/>
        </p:nvPicPr>
        <p:blipFill>
          <a:blip r:embed="rId4">
            <a:alphaModFix/>
          </a:blip>
          <a:stretch>
            <a:fillRect/>
          </a:stretch>
        </p:blipFill>
        <p:spPr>
          <a:xfrm>
            <a:off x="4630125" y="0"/>
            <a:ext cx="3516774" cy="1978184"/>
          </a:xfrm>
          <a:prstGeom prst="rect">
            <a:avLst/>
          </a:prstGeom>
          <a:noFill/>
          <a:ln>
            <a:noFill/>
          </a:ln>
        </p:spPr>
      </p:pic>
      <p:pic>
        <p:nvPicPr>
          <p:cNvPr id="102" name="Google Shape;102;p18"/>
          <p:cNvPicPr preferRelativeResize="0"/>
          <p:nvPr/>
        </p:nvPicPr>
        <p:blipFill>
          <a:blip r:embed="rId5">
            <a:alphaModFix/>
          </a:blip>
          <a:stretch>
            <a:fillRect/>
          </a:stretch>
        </p:blipFill>
        <p:spPr>
          <a:xfrm>
            <a:off x="3800853" y="1407250"/>
            <a:ext cx="5343150" cy="37362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pic>
        <p:nvPicPr>
          <p:cNvPr id="559" name="Google Shape;559;p72"/>
          <p:cNvPicPr preferRelativeResize="0"/>
          <p:nvPr/>
        </p:nvPicPr>
        <p:blipFill>
          <a:blip r:embed="rId3">
            <a:alphaModFix/>
          </a:blip>
          <a:stretch>
            <a:fillRect/>
          </a:stretch>
        </p:blipFill>
        <p:spPr>
          <a:xfrm>
            <a:off x="1341052" y="0"/>
            <a:ext cx="7802945" cy="5143499"/>
          </a:xfrm>
          <a:prstGeom prst="rect">
            <a:avLst/>
          </a:prstGeom>
          <a:noFill/>
          <a:ln>
            <a:noFill/>
          </a:ln>
        </p:spPr>
      </p:pic>
      <p:sp>
        <p:nvSpPr>
          <p:cNvPr id="560" name="Google Shape;560;p72"/>
          <p:cNvSpPr txBox="1"/>
          <p:nvPr/>
        </p:nvSpPr>
        <p:spPr>
          <a:xfrm>
            <a:off x="0" y="351950"/>
            <a:ext cx="1448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Youtube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感谢嘉宾的分享</a:t>
            </a:r>
            <a:endParaRPr/>
          </a:p>
        </p:txBody>
      </p:sp>
      <p:pic>
        <p:nvPicPr>
          <p:cNvPr id="561" name="Google Shape;561;p72"/>
          <p:cNvPicPr preferRelativeResize="0"/>
          <p:nvPr/>
        </p:nvPicPr>
        <p:blipFill>
          <a:blip r:embed="rId4">
            <a:alphaModFix/>
          </a:blip>
          <a:stretch>
            <a:fillRect/>
          </a:stretch>
        </p:blipFill>
        <p:spPr>
          <a:xfrm>
            <a:off x="4446775" y="2902100"/>
            <a:ext cx="4697225" cy="22414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73"/>
          <p:cNvSpPr txBox="1"/>
          <p:nvPr>
            <p:ph type="title"/>
          </p:nvPr>
        </p:nvSpPr>
        <p:spPr>
          <a:xfrm>
            <a:off x="311700" y="148150"/>
            <a:ext cx="8520600" cy="7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通讯页面</a:t>
            </a:r>
            <a:endParaRPr sz="2000"/>
          </a:p>
        </p:txBody>
      </p:sp>
      <p:sp>
        <p:nvSpPr>
          <p:cNvPr id="567" name="Google Shape;567;p73"/>
          <p:cNvSpPr txBox="1"/>
          <p:nvPr>
            <p:ph idx="1" type="body"/>
          </p:nvPr>
        </p:nvSpPr>
        <p:spPr>
          <a:xfrm>
            <a:off x="311700" y="1081475"/>
            <a:ext cx="4396200" cy="210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Bilibili  </a:t>
            </a:r>
            <a:r>
              <a:rPr lang="en" u="sng">
                <a:solidFill>
                  <a:schemeClr val="hlink"/>
                </a:solidFill>
                <a:hlinkClick r:id="rId3"/>
              </a:rPr>
              <a:t>https://space.bilibili.com/21630984</a:t>
            </a:r>
            <a:endParaRPr/>
          </a:p>
          <a:p>
            <a:pPr indent="0" lvl="0" marL="0" rtl="0" algn="l">
              <a:spcBef>
                <a:spcPts val="1200"/>
              </a:spcBef>
              <a:spcAft>
                <a:spcPts val="0"/>
              </a:spcAft>
              <a:buNone/>
            </a:pPr>
            <a:r>
              <a:rPr lang="en"/>
              <a:t>Youtube 搜索古城算法</a:t>
            </a:r>
            <a:endParaRPr/>
          </a:p>
          <a:p>
            <a:pPr indent="0" lvl="0" marL="0" rtl="0" algn="l">
              <a:spcBef>
                <a:spcPts val="1200"/>
              </a:spcBef>
              <a:spcAft>
                <a:spcPts val="0"/>
              </a:spcAft>
              <a:buNone/>
            </a:pPr>
            <a:r>
              <a:rPr lang="en" u="sng">
                <a:solidFill>
                  <a:schemeClr val="hlink"/>
                </a:solidFill>
                <a:hlinkClick r:id="rId4"/>
              </a:rPr>
              <a:t>https://www.youtube.com/c/古城算法</a:t>
            </a:r>
            <a:r>
              <a:rPr lang="en"/>
              <a:t> </a:t>
            </a:r>
            <a:endParaRPr/>
          </a:p>
          <a:p>
            <a:pPr indent="0" lvl="0" marL="0" rtl="0" algn="l">
              <a:spcBef>
                <a:spcPts val="1200"/>
              </a:spcBef>
              <a:spcAft>
                <a:spcPts val="1200"/>
              </a:spcAft>
              <a:buNone/>
            </a:pPr>
            <a:r>
              <a:rPr lang="en"/>
              <a:t>wechat	回复‘加群’可加群，还有周赛</a:t>
            </a:r>
            <a:endParaRPr/>
          </a:p>
        </p:txBody>
      </p:sp>
      <p:sp>
        <p:nvSpPr>
          <p:cNvPr id="568" name="Google Shape;568;p73"/>
          <p:cNvSpPr txBox="1"/>
          <p:nvPr/>
        </p:nvSpPr>
        <p:spPr>
          <a:xfrm>
            <a:off x="5708350" y="3363900"/>
            <a:ext cx="2865600" cy="6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谢谢大家的支持！请点赞订阅硬币</a:t>
            </a:r>
            <a:endParaRPr/>
          </a:p>
          <a:p>
            <a:pPr indent="0" lvl="0" marL="0" rtl="0" algn="l">
              <a:spcBef>
                <a:spcPts val="0"/>
              </a:spcBef>
              <a:spcAft>
                <a:spcPts val="0"/>
              </a:spcAft>
              <a:buNone/>
            </a:pPr>
            <a:r>
              <a:rPr lang="en"/>
              <a:t>3000订阅会出一期dp总结篇</a:t>
            </a:r>
            <a:endParaRPr/>
          </a:p>
        </p:txBody>
      </p:sp>
      <p:sp>
        <p:nvSpPr>
          <p:cNvPr id="569" name="Google Shape;569;p73"/>
          <p:cNvSpPr txBox="1"/>
          <p:nvPr/>
        </p:nvSpPr>
        <p:spPr>
          <a:xfrm>
            <a:off x="5708350" y="4016275"/>
            <a:ext cx="3219600" cy="9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0000"/>
                </a:solidFill>
              </a:rPr>
              <a:t>免费，不要钱，不卖课，不推销，不辅导，公开资料和视频，任何人和你说钱都是骗子！</a:t>
            </a:r>
            <a:endParaRPr b="1" sz="1500">
              <a:solidFill>
                <a:srgbClr val="FF0000"/>
              </a:solidFill>
            </a:endParaRPr>
          </a:p>
        </p:txBody>
      </p:sp>
      <p:pic>
        <p:nvPicPr>
          <p:cNvPr id="570" name="Google Shape;570;p73"/>
          <p:cNvPicPr preferRelativeResize="0"/>
          <p:nvPr/>
        </p:nvPicPr>
        <p:blipFill>
          <a:blip r:embed="rId5">
            <a:alphaModFix/>
          </a:blip>
          <a:stretch>
            <a:fillRect/>
          </a:stretch>
        </p:blipFill>
        <p:spPr>
          <a:xfrm>
            <a:off x="311700" y="3113675"/>
            <a:ext cx="3942681" cy="1674075"/>
          </a:xfrm>
          <a:prstGeom prst="rect">
            <a:avLst/>
          </a:prstGeom>
          <a:noFill/>
          <a:ln>
            <a:noFill/>
          </a:ln>
        </p:spPr>
      </p:pic>
      <p:pic>
        <p:nvPicPr>
          <p:cNvPr id="571" name="Google Shape;571;p73"/>
          <p:cNvPicPr preferRelativeResize="0"/>
          <p:nvPr/>
        </p:nvPicPr>
        <p:blipFill>
          <a:blip r:embed="rId6">
            <a:alphaModFix/>
          </a:blip>
          <a:stretch>
            <a:fillRect/>
          </a:stretch>
        </p:blipFill>
        <p:spPr>
          <a:xfrm>
            <a:off x="5781800" y="94775"/>
            <a:ext cx="2301225" cy="938243"/>
          </a:xfrm>
          <a:prstGeom prst="rect">
            <a:avLst/>
          </a:prstGeom>
          <a:noFill/>
          <a:ln>
            <a:noFill/>
          </a:ln>
        </p:spPr>
      </p:pic>
      <p:pic>
        <p:nvPicPr>
          <p:cNvPr id="572" name="Google Shape;572;p73"/>
          <p:cNvPicPr preferRelativeResize="0"/>
          <p:nvPr/>
        </p:nvPicPr>
        <p:blipFill>
          <a:blip r:embed="rId7">
            <a:alphaModFix/>
          </a:blip>
          <a:stretch>
            <a:fillRect/>
          </a:stretch>
        </p:blipFill>
        <p:spPr>
          <a:xfrm>
            <a:off x="5858500" y="1299575"/>
            <a:ext cx="2224525" cy="1969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19"/>
          <p:cNvPicPr preferRelativeResize="0"/>
          <p:nvPr/>
        </p:nvPicPr>
        <p:blipFill>
          <a:blip r:embed="rId3">
            <a:alphaModFix/>
          </a:blip>
          <a:stretch>
            <a:fillRect/>
          </a:stretch>
        </p:blipFill>
        <p:spPr>
          <a:xfrm>
            <a:off x="0" y="0"/>
            <a:ext cx="3784225" cy="5143499"/>
          </a:xfrm>
          <a:prstGeom prst="rect">
            <a:avLst/>
          </a:prstGeom>
          <a:noFill/>
          <a:ln>
            <a:noFill/>
          </a:ln>
        </p:spPr>
      </p:pic>
      <p:pic>
        <p:nvPicPr>
          <p:cNvPr id="108" name="Google Shape;108;p19"/>
          <p:cNvPicPr preferRelativeResize="0"/>
          <p:nvPr/>
        </p:nvPicPr>
        <p:blipFill>
          <a:blip r:embed="rId4">
            <a:alphaModFix/>
          </a:blip>
          <a:stretch>
            <a:fillRect/>
          </a:stretch>
        </p:blipFill>
        <p:spPr>
          <a:xfrm>
            <a:off x="4572000" y="575275"/>
            <a:ext cx="4587408" cy="2414425"/>
          </a:xfrm>
          <a:prstGeom prst="rect">
            <a:avLst/>
          </a:prstGeom>
          <a:noFill/>
          <a:ln>
            <a:noFill/>
          </a:ln>
        </p:spPr>
      </p:pic>
      <p:pic>
        <p:nvPicPr>
          <p:cNvPr id="109" name="Google Shape;109;p19"/>
          <p:cNvPicPr preferRelativeResize="0"/>
          <p:nvPr/>
        </p:nvPicPr>
        <p:blipFill>
          <a:blip r:embed="rId5">
            <a:alphaModFix/>
          </a:blip>
          <a:stretch>
            <a:fillRect/>
          </a:stretch>
        </p:blipFill>
        <p:spPr>
          <a:xfrm>
            <a:off x="5359775" y="2954389"/>
            <a:ext cx="3784226" cy="2189111"/>
          </a:xfrm>
          <a:prstGeom prst="rect">
            <a:avLst/>
          </a:prstGeom>
          <a:noFill/>
          <a:ln>
            <a:noFill/>
          </a:ln>
        </p:spPr>
      </p:pic>
      <p:pic>
        <p:nvPicPr>
          <p:cNvPr id="110" name="Google Shape;110;p19"/>
          <p:cNvPicPr preferRelativeResize="0"/>
          <p:nvPr/>
        </p:nvPicPr>
        <p:blipFill>
          <a:blip r:embed="rId6">
            <a:alphaModFix/>
          </a:blip>
          <a:stretch>
            <a:fillRect/>
          </a:stretch>
        </p:blipFill>
        <p:spPr>
          <a:xfrm>
            <a:off x="3925625" y="0"/>
            <a:ext cx="5218376" cy="619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20"/>
          <p:cNvPicPr preferRelativeResize="0"/>
          <p:nvPr/>
        </p:nvPicPr>
        <p:blipFill>
          <a:blip r:embed="rId3">
            <a:alphaModFix/>
          </a:blip>
          <a:stretch>
            <a:fillRect/>
          </a:stretch>
        </p:blipFill>
        <p:spPr>
          <a:xfrm>
            <a:off x="0" y="0"/>
            <a:ext cx="3471951" cy="3316475"/>
          </a:xfrm>
          <a:prstGeom prst="rect">
            <a:avLst/>
          </a:prstGeom>
          <a:noFill/>
          <a:ln>
            <a:noFill/>
          </a:ln>
        </p:spPr>
      </p:pic>
      <p:pic>
        <p:nvPicPr>
          <p:cNvPr id="116" name="Google Shape;116;p20"/>
          <p:cNvPicPr preferRelativeResize="0"/>
          <p:nvPr/>
        </p:nvPicPr>
        <p:blipFill>
          <a:blip r:embed="rId4">
            <a:alphaModFix/>
          </a:blip>
          <a:stretch>
            <a:fillRect/>
          </a:stretch>
        </p:blipFill>
        <p:spPr>
          <a:xfrm>
            <a:off x="0" y="3316475"/>
            <a:ext cx="3424298" cy="1827026"/>
          </a:xfrm>
          <a:prstGeom prst="rect">
            <a:avLst/>
          </a:prstGeom>
          <a:noFill/>
          <a:ln>
            <a:noFill/>
          </a:ln>
        </p:spPr>
      </p:pic>
      <p:pic>
        <p:nvPicPr>
          <p:cNvPr id="117" name="Google Shape;117;p20"/>
          <p:cNvPicPr preferRelativeResize="0"/>
          <p:nvPr/>
        </p:nvPicPr>
        <p:blipFill>
          <a:blip r:embed="rId5">
            <a:alphaModFix/>
          </a:blip>
          <a:stretch>
            <a:fillRect/>
          </a:stretch>
        </p:blipFill>
        <p:spPr>
          <a:xfrm>
            <a:off x="4670150" y="1534151"/>
            <a:ext cx="4473849" cy="3609350"/>
          </a:xfrm>
          <a:prstGeom prst="rect">
            <a:avLst/>
          </a:prstGeom>
          <a:noFill/>
          <a:ln>
            <a:noFill/>
          </a:ln>
        </p:spPr>
      </p:pic>
      <p:sp>
        <p:nvSpPr>
          <p:cNvPr id="118" name="Google Shape;118;p20"/>
          <p:cNvSpPr txBox="1"/>
          <p:nvPr/>
        </p:nvSpPr>
        <p:spPr>
          <a:xfrm>
            <a:off x="4805525" y="209825"/>
            <a:ext cx="38985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rabicPeriod"/>
            </a:pPr>
            <a:r>
              <a:rPr lang="en"/>
              <a:t>跳过m个点</a:t>
            </a:r>
            <a:endParaRPr/>
          </a:p>
          <a:p>
            <a:pPr indent="-317500" lvl="0" marL="457200" rtl="0" algn="l">
              <a:spcBef>
                <a:spcPts val="0"/>
              </a:spcBef>
              <a:spcAft>
                <a:spcPts val="0"/>
              </a:spcAft>
              <a:buSzPts val="1400"/>
              <a:buAutoNum type="arabicPeriod"/>
            </a:pPr>
            <a:r>
              <a:rPr lang="en"/>
              <a:t>reverse n-m个点</a:t>
            </a:r>
            <a:endParaRPr/>
          </a:p>
          <a:p>
            <a:pPr indent="-317500" lvl="0" marL="457200" rtl="0" algn="l">
              <a:spcBef>
                <a:spcPts val="0"/>
              </a:spcBef>
              <a:spcAft>
                <a:spcPts val="0"/>
              </a:spcAft>
              <a:buSzPts val="1400"/>
              <a:buAutoNum type="arabicPeriod"/>
            </a:pPr>
            <a:r>
              <a:rPr lang="en"/>
              <a:t>把中间reverse list部分的两头重新衔接</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21"/>
          <p:cNvPicPr preferRelativeResize="0"/>
          <p:nvPr/>
        </p:nvPicPr>
        <p:blipFill>
          <a:blip r:embed="rId3">
            <a:alphaModFix/>
          </a:blip>
          <a:stretch>
            <a:fillRect/>
          </a:stretch>
        </p:blipFill>
        <p:spPr>
          <a:xfrm>
            <a:off x="4245125" y="1971700"/>
            <a:ext cx="4089350" cy="3171799"/>
          </a:xfrm>
          <a:prstGeom prst="rect">
            <a:avLst/>
          </a:prstGeom>
          <a:noFill/>
          <a:ln>
            <a:noFill/>
          </a:ln>
        </p:spPr>
      </p:pic>
      <p:pic>
        <p:nvPicPr>
          <p:cNvPr id="124" name="Google Shape;124;p21"/>
          <p:cNvPicPr preferRelativeResize="0"/>
          <p:nvPr/>
        </p:nvPicPr>
        <p:blipFill>
          <a:blip r:embed="rId4">
            <a:alphaModFix/>
          </a:blip>
          <a:stretch>
            <a:fillRect/>
          </a:stretch>
        </p:blipFill>
        <p:spPr>
          <a:xfrm>
            <a:off x="0" y="0"/>
            <a:ext cx="3784225" cy="5143499"/>
          </a:xfrm>
          <a:prstGeom prst="rect">
            <a:avLst/>
          </a:prstGeom>
          <a:noFill/>
          <a:ln>
            <a:noFill/>
          </a:ln>
        </p:spPr>
      </p:pic>
      <p:pic>
        <p:nvPicPr>
          <p:cNvPr id="125" name="Google Shape;125;p21"/>
          <p:cNvPicPr preferRelativeResize="0"/>
          <p:nvPr/>
        </p:nvPicPr>
        <p:blipFill rotWithShape="1">
          <a:blip r:embed="rId5">
            <a:alphaModFix/>
          </a:blip>
          <a:srcRect b="78034" l="0" r="0" t="0"/>
          <a:stretch/>
        </p:blipFill>
        <p:spPr>
          <a:xfrm>
            <a:off x="4245125" y="0"/>
            <a:ext cx="4898875" cy="635500"/>
          </a:xfrm>
          <a:prstGeom prst="rect">
            <a:avLst/>
          </a:prstGeom>
          <a:noFill/>
          <a:ln>
            <a:noFill/>
          </a:ln>
        </p:spPr>
      </p:pic>
      <p:pic>
        <p:nvPicPr>
          <p:cNvPr id="126" name="Google Shape;126;p21"/>
          <p:cNvPicPr preferRelativeResize="0"/>
          <p:nvPr/>
        </p:nvPicPr>
        <p:blipFill rotWithShape="1">
          <a:blip r:embed="rId5">
            <a:alphaModFix/>
          </a:blip>
          <a:srcRect b="43189" l="0" r="0" t="39180"/>
          <a:stretch/>
        </p:blipFill>
        <p:spPr>
          <a:xfrm>
            <a:off x="4245125" y="681200"/>
            <a:ext cx="4898875" cy="510073"/>
          </a:xfrm>
          <a:prstGeom prst="rect">
            <a:avLst/>
          </a:prstGeom>
          <a:noFill/>
          <a:ln>
            <a:noFill/>
          </a:ln>
        </p:spPr>
      </p:pic>
      <p:pic>
        <p:nvPicPr>
          <p:cNvPr id="127" name="Google Shape;127;p21"/>
          <p:cNvPicPr preferRelativeResize="0"/>
          <p:nvPr/>
        </p:nvPicPr>
        <p:blipFill rotWithShape="1">
          <a:blip r:embed="rId5">
            <a:alphaModFix/>
          </a:blip>
          <a:srcRect b="0" l="0" r="0" t="70845"/>
          <a:stretch/>
        </p:blipFill>
        <p:spPr>
          <a:xfrm>
            <a:off x="4245125" y="1191275"/>
            <a:ext cx="4898875" cy="843498"/>
          </a:xfrm>
          <a:prstGeom prst="rect">
            <a:avLst/>
          </a:prstGeom>
          <a:noFill/>
          <a:ln>
            <a:noFill/>
          </a:ln>
        </p:spPr>
      </p:pic>
      <p:sp>
        <p:nvSpPr>
          <p:cNvPr id="128" name="Google Shape;128;p21"/>
          <p:cNvSpPr txBox="1"/>
          <p:nvPr/>
        </p:nvSpPr>
        <p:spPr>
          <a:xfrm>
            <a:off x="6942025" y="2714075"/>
            <a:ext cx="1965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如果有喜欢用dummy node</a:t>
            </a:r>
            <a:endParaRPr/>
          </a:p>
          <a:p>
            <a:pPr indent="0" lvl="0" marL="0" rtl="0" algn="l">
              <a:spcBef>
                <a:spcPts val="0"/>
              </a:spcBef>
              <a:spcAft>
                <a:spcPts val="0"/>
              </a:spcAft>
              <a:buNone/>
            </a:pPr>
            <a:r>
              <a:rPr lang="en"/>
              <a:t>的小伙伴，可以不用管null check</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